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72" r:id="rId1"/>
  </p:sldMasterIdLst>
  <p:notesMasterIdLst>
    <p:notesMasterId r:id="rId23"/>
  </p:notesMasterIdLst>
  <p:sldIdLst>
    <p:sldId id="356" r:id="rId2"/>
    <p:sldId id="403" r:id="rId3"/>
    <p:sldId id="607" r:id="rId4"/>
    <p:sldId id="444" r:id="rId5"/>
    <p:sldId id="446" r:id="rId6"/>
    <p:sldId id="609" r:id="rId7"/>
    <p:sldId id="448" r:id="rId8"/>
    <p:sldId id="450" r:id="rId9"/>
    <p:sldId id="610" r:id="rId10"/>
    <p:sldId id="583" r:id="rId11"/>
    <p:sldId id="584" r:id="rId12"/>
    <p:sldId id="452" r:id="rId13"/>
    <p:sldId id="611" r:id="rId14"/>
    <p:sldId id="532" r:id="rId15"/>
    <p:sldId id="608" r:id="rId16"/>
    <p:sldId id="539" r:id="rId17"/>
    <p:sldId id="540" r:id="rId18"/>
    <p:sldId id="567" r:id="rId19"/>
    <p:sldId id="589" r:id="rId20"/>
    <p:sldId id="591" r:id="rId21"/>
    <p:sldId id="592" r:id="rId22"/>
  </p:sldIdLst>
  <p:sldSz cx="9144000" cy="6858000" type="screen4x3"/>
  <p:notesSz cx="6858000" cy="88915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5A9D207-24E1-465D-ACF8-057DEE203FE0}">
          <p14:sldIdLst>
            <p14:sldId id="356"/>
            <p14:sldId id="403"/>
            <p14:sldId id="607"/>
            <p14:sldId id="444"/>
            <p14:sldId id="446"/>
            <p14:sldId id="609"/>
            <p14:sldId id="448"/>
            <p14:sldId id="450"/>
            <p14:sldId id="610"/>
            <p14:sldId id="583"/>
            <p14:sldId id="584"/>
            <p14:sldId id="452"/>
            <p14:sldId id="611"/>
            <p14:sldId id="532"/>
            <p14:sldId id="608"/>
            <p14:sldId id="539"/>
            <p14:sldId id="540"/>
            <p14:sldId id="567"/>
            <p14:sldId id="589"/>
            <p14:sldId id="591"/>
            <p14:sldId id="59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ma lashkari" initials="sl" lastIdx="2" clrIdx="0">
    <p:extLst>
      <p:ext uri="{19B8F6BF-5375-455C-9EA6-DF929625EA0E}">
        <p15:presenceInfo xmlns:p15="http://schemas.microsoft.com/office/powerpoint/2012/main" userId="3eb268448165bb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78" autoAdjust="0"/>
    <p:restoredTop sz="91093" autoAdjust="0"/>
  </p:normalViewPr>
  <p:slideViewPr>
    <p:cSldViewPr snapToGrid="0">
      <p:cViewPr>
        <p:scale>
          <a:sx n="130" d="100"/>
          <a:sy n="130" d="100"/>
        </p:scale>
        <p:origin x="1008" y="2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46124"/>
          </a:xfrm>
          <a:prstGeom prst="rect">
            <a:avLst/>
          </a:prstGeom>
        </p:spPr>
        <p:txBody>
          <a:bodyPr vert="horz" lIns="91400" tIns="45701" rIns="91400" bIns="45701" rtlCol="0"/>
          <a:lstStyle>
            <a:lvl1pPr algn="l">
              <a:defRPr sz="1200"/>
            </a:lvl1pPr>
          </a:lstStyle>
          <a:p>
            <a:endParaRPr lang="en-US"/>
          </a:p>
        </p:txBody>
      </p:sp>
      <p:sp>
        <p:nvSpPr>
          <p:cNvPr id="3" name="Date Placeholder 2"/>
          <p:cNvSpPr>
            <a:spLocks noGrp="1"/>
          </p:cNvSpPr>
          <p:nvPr>
            <p:ph type="dt" idx="1"/>
          </p:nvPr>
        </p:nvSpPr>
        <p:spPr>
          <a:xfrm>
            <a:off x="3884613" y="1"/>
            <a:ext cx="2971800" cy="446124"/>
          </a:xfrm>
          <a:prstGeom prst="rect">
            <a:avLst/>
          </a:prstGeom>
        </p:spPr>
        <p:txBody>
          <a:bodyPr vert="horz" lIns="91400" tIns="45701" rIns="91400" bIns="45701" rtlCol="0"/>
          <a:lstStyle>
            <a:lvl1pPr algn="r">
              <a:defRPr sz="1200"/>
            </a:lvl1pPr>
          </a:lstStyle>
          <a:p>
            <a:fld id="{B6BA2FC7-0902-4A17-8803-B7DD39D4145D}" type="datetimeFigureOut">
              <a:rPr lang="en-US" smtClean="0"/>
              <a:t>1/8/24</a:t>
            </a:fld>
            <a:endParaRPr lang="en-US"/>
          </a:p>
        </p:txBody>
      </p:sp>
      <p:sp>
        <p:nvSpPr>
          <p:cNvPr id="4" name="Slide Image Placeholder 3"/>
          <p:cNvSpPr>
            <a:spLocks noGrp="1" noRot="1" noChangeAspect="1"/>
          </p:cNvSpPr>
          <p:nvPr>
            <p:ph type="sldImg" idx="2"/>
          </p:nvPr>
        </p:nvSpPr>
        <p:spPr>
          <a:xfrm>
            <a:off x="1428750" y="1111250"/>
            <a:ext cx="4000500" cy="3000375"/>
          </a:xfrm>
          <a:prstGeom prst="rect">
            <a:avLst/>
          </a:prstGeom>
          <a:noFill/>
          <a:ln w="12700">
            <a:solidFill>
              <a:prstClr val="black"/>
            </a:solidFill>
          </a:ln>
        </p:spPr>
        <p:txBody>
          <a:bodyPr vert="horz" lIns="91400" tIns="45701" rIns="91400" bIns="45701" rtlCol="0" anchor="ctr"/>
          <a:lstStyle/>
          <a:p>
            <a:endParaRPr lang="en-US"/>
          </a:p>
        </p:txBody>
      </p:sp>
      <p:sp>
        <p:nvSpPr>
          <p:cNvPr id="5" name="Notes Placeholder 4"/>
          <p:cNvSpPr>
            <a:spLocks noGrp="1"/>
          </p:cNvSpPr>
          <p:nvPr>
            <p:ph type="body" sz="quarter" idx="3"/>
          </p:nvPr>
        </p:nvSpPr>
        <p:spPr>
          <a:xfrm>
            <a:off x="685800" y="4279077"/>
            <a:ext cx="5486400" cy="3501063"/>
          </a:xfrm>
          <a:prstGeom prst="rect">
            <a:avLst/>
          </a:prstGeom>
        </p:spPr>
        <p:txBody>
          <a:bodyPr vert="horz" lIns="91400" tIns="45701" rIns="91400" bIns="4570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445470"/>
            <a:ext cx="2971800" cy="446123"/>
          </a:xfrm>
          <a:prstGeom prst="rect">
            <a:avLst/>
          </a:prstGeom>
        </p:spPr>
        <p:txBody>
          <a:bodyPr vert="horz" lIns="91400" tIns="45701" rIns="91400" bIns="45701"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445470"/>
            <a:ext cx="2971800" cy="446123"/>
          </a:xfrm>
          <a:prstGeom prst="rect">
            <a:avLst/>
          </a:prstGeom>
        </p:spPr>
        <p:txBody>
          <a:bodyPr vert="horz" lIns="91400" tIns="45701" rIns="91400" bIns="45701" rtlCol="0" anchor="b"/>
          <a:lstStyle>
            <a:lvl1pPr algn="r">
              <a:defRPr sz="1200"/>
            </a:lvl1pPr>
          </a:lstStyle>
          <a:p>
            <a:fld id="{AD253DF4-8A70-4AA7-B62F-33773B9DD69C}" type="slidenum">
              <a:rPr lang="en-US" smtClean="0"/>
              <a:t>‹#›</a:t>
            </a:fld>
            <a:endParaRPr lang="en-US"/>
          </a:p>
        </p:txBody>
      </p:sp>
    </p:spTree>
    <p:extLst>
      <p:ext uri="{BB962C8B-B14F-4D97-AF65-F5344CB8AC3E}">
        <p14:creationId xmlns:p14="http://schemas.microsoft.com/office/powerpoint/2010/main" val="996325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253DF4-8A70-4AA7-B62F-33773B9DD69C}" type="slidenum">
              <a:rPr lang="en-US" smtClean="0"/>
              <a:t>1</a:t>
            </a:fld>
            <a:endParaRPr lang="en-US"/>
          </a:p>
        </p:txBody>
      </p:sp>
    </p:spTree>
    <p:extLst>
      <p:ext uri="{BB962C8B-B14F-4D97-AF65-F5344CB8AC3E}">
        <p14:creationId xmlns:p14="http://schemas.microsoft.com/office/powerpoint/2010/main" val="1476059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253DF4-8A70-4AA7-B62F-33773B9DD69C}" type="slidenum">
              <a:rPr lang="en-US" smtClean="0"/>
              <a:t>8</a:t>
            </a:fld>
            <a:endParaRPr lang="en-US"/>
          </a:p>
        </p:txBody>
      </p:sp>
    </p:spTree>
    <p:extLst>
      <p:ext uri="{BB962C8B-B14F-4D97-AF65-F5344CB8AC3E}">
        <p14:creationId xmlns:p14="http://schemas.microsoft.com/office/powerpoint/2010/main" val="1562547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metals </a:t>
            </a:r>
          </a:p>
        </p:txBody>
      </p:sp>
      <p:sp>
        <p:nvSpPr>
          <p:cNvPr id="4" name="Slide Number Placeholder 3"/>
          <p:cNvSpPr>
            <a:spLocks noGrp="1"/>
          </p:cNvSpPr>
          <p:nvPr>
            <p:ph type="sldNum" sz="quarter" idx="10"/>
          </p:nvPr>
        </p:nvSpPr>
        <p:spPr/>
        <p:txBody>
          <a:bodyPr/>
          <a:lstStyle/>
          <a:p>
            <a:fld id="{AD253DF4-8A70-4AA7-B62F-33773B9DD69C}" type="slidenum">
              <a:rPr lang="en-US" smtClean="0"/>
              <a:t>12</a:t>
            </a:fld>
            <a:endParaRPr lang="en-US"/>
          </a:p>
        </p:txBody>
      </p:sp>
    </p:spTree>
    <p:extLst>
      <p:ext uri="{BB962C8B-B14F-4D97-AF65-F5344CB8AC3E}">
        <p14:creationId xmlns:p14="http://schemas.microsoft.com/office/powerpoint/2010/main" val="888706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1"/>
          </p:nvPr>
        </p:nvSpPr>
        <p:spPr/>
        <p:txBody>
          <a:bodyPr/>
          <a:lstStyle/>
          <a:p>
            <a:r>
              <a:rPr lang="en-US"/>
              <a:t>ChE 331 – F19</a:t>
            </a:r>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185384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ChE 331 – F19</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325134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ChE 331 – F19</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4074331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ChE 331 – F19</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654311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ChE 331 – F19</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705583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ChE 331 – F19</a:t>
            </a:r>
          </a:p>
        </p:txBody>
      </p:sp>
      <p:sp>
        <p:nvSpPr>
          <p:cNvPr id="7" name="Slide Number Placeholder 5"/>
          <p:cNvSpPr>
            <a:spLocks noGrp="1"/>
          </p:cNvSpPr>
          <p:nvPr>
            <p:ph type="sldNum" sz="quarter" idx="12"/>
          </p:nvPr>
        </p:nvSpPr>
        <p:spPr>
          <a:xfrm>
            <a:off x="6553200" y="6356350"/>
            <a:ext cx="2133600" cy="365125"/>
          </a:xfrm>
          <a:prstGeom prst="rect">
            <a:avLst/>
          </a:prstGeom>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841380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ChE 331 – F19</a:t>
            </a:r>
          </a:p>
        </p:txBody>
      </p:sp>
      <p:sp>
        <p:nvSpPr>
          <p:cNvPr id="9" name="Slide Number Placeholder 5"/>
          <p:cNvSpPr>
            <a:spLocks noGrp="1"/>
          </p:cNvSpPr>
          <p:nvPr>
            <p:ph type="sldNum" sz="quarter" idx="12"/>
          </p:nvPr>
        </p:nvSpPr>
        <p:spPr>
          <a:xfrm>
            <a:off x="6553200" y="6356350"/>
            <a:ext cx="2133600" cy="365125"/>
          </a:xfrm>
          <a:prstGeom prst="rect">
            <a:avLst/>
          </a:prstGeom>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3172916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ChE 331 – F19</a:t>
            </a:r>
          </a:p>
        </p:txBody>
      </p:sp>
      <p:sp>
        <p:nvSpPr>
          <p:cNvPr id="5" name="Slide Number Placeholder 5"/>
          <p:cNvSpPr>
            <a:spLocks noGrp="1"/>
          </p:cNvSpPr>
          <p:nvPr>
            <p:ph type="sldNum" sz="quarter" idx="12"/>
          </p:nvPr>
        </p:nvSpPr>
        <p:spPr>
          <a:xfrm>
            <a:off x="6553200" y="6347641"/>
            <a:ext cx="2133600" cy="365125"/>
          </a:xfrm>
          <a:prstGeom prst="rect">
            <a:avLst/>
          </a:prstGeom>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2314829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ChE 331 – F19</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155562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ChE 331 – F19</a:t>
            </a: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1402879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ChE 331 – F19</a:t>
            </a: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657388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alphaModFix amt="1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5635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ChE 331 – F19</a:t>
            </a:r>
          </a:p>
        </p:txBody>
      </p:sp>
      <p:sp>
        <p:nvSpPr>
          <p:cNvPr id="7" name="Slide Number Placeholder 5"/>
          <p:cNvSpPr>
            <a:spLocks noGrp="1"/>
          </p:cNvSpPr>
          <p:nvPr>
            <p:ph type="sldNum" sz="quarter" idx="4"/>
          </p:nvPr>
        </p:nvSpPr>
        <p:spPr>
          <a:xfrm>
            <a:off x="6553200" y="6356350"/>
            <a:ext cx="2133600" cy="365125"/>
          </a:xfrm>
          <a:prstGeom prst="rect">
            <a:avLst/>
          </a:prstGeom>
        </p:spPr>
        <p:txBody>
          <a:bodyPr/>
          <a:lstStyle/>
          <a:p>
            <a:fld id="{A748D552-2E59-4C4C-ACBB-207C47251780}" type="slidenum">
              <a:rPr lang="en-US" smtClean="0"/>
              <a:t>‹#›</a:t>
            </a:fld>
            <a:endParaRPr lang="en-US"/>
          </a:p>
        </p:txBody>
      </p:sp>
    </p:spTree>
    <p:extLst>
      <p:ext uri="{BB962C8B-B14F-4D97-AF65-F5344CB8AC3E}">
        <p14:creationId xmlns:p14="http://schemas.microsoft.com/office/powerpoint/2010/main" val="1491783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ctr" defTabSz="914400" rtl="0" eaLnBrk="1" latinLnBrk="0" hangingPunct="1">
        <a:spcBef>
          <a:spcPct val="0"/>
        </a:spcBef>
        <a:buNone/>
        <a:defRPr sz="360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412.png"/><Relationship Id="rId7" Type="http://schemas.openxmlformats.org/officeDocument/2006/relationships/image" Target="../media/image7.png"/><Relationship Id="rId2" Type="http://schemas.openxmlformats.org/officeDocument/2006/relationships/image" Target="../media/image311.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510.png"/><Relationship Id="rId4" Type="http://schemas.openxmlformats.org/officeDocument/2006/relationships/image" Target="../media/image610.png"/></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3" Type="http://schemas.openxmlformats.org/officeDocument/2006/relationships/image" Target="../media/image150.png"/><Relationship Id="rId18" Type="http://schemas.openxmlformats.org/officeDocument/2006/relationships/image" Target="../media/image20.png"/><Relationship Id="rId3" Type="http://schemas.openxmlformats.org/officeDocument/2006/relationships/image" Target="../media/image147.png"/><Relationship Id="rId7" Type="http://schemas.openxmlformats.org/officeDocument/2006/relationships/image" Target="../media/image16.png"/><Relationship Id="rId12" Type="http://schemas.openxmlformats.org/officeDocument/2006/relationships/image" Target="../media/image149.png"/><Relationship Id="rId17" Type="http://schemas.openxmlformats.org/officeDocument/2006/relationships/image" Target="../media/image19.png"/><Relationship Id="rId2" Type="http://schemas.openxmlformats.org/officeDocument/2006/relationships/image" Target="../media/image146.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10.png"/><Relationship Id="rId15" Type="http://schemas.openxmlformats.org/officeDocument/2006/relationships/image" Target="../media/image17.png"/><Relationship Id="rId19" Type="http://schemas.openxmlformats.org/officeDocument/2006/relationships/image" Target="../media/image21.png"/><Relationship Id="rId4" Type="http://schemas.openxmlformats.org/officeDocument/2006/relationships/image" Target="../media/image148.png"/><Relationship Id="rId14" Type="http://schemas.openxmlformats.org/officeDocument/2006/relationships/image" Target="../media/image151.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2220"/>
            <a:ext cx="9144000" cy="639762"/>
          </a:xfrm>
        </p:spPr>
        <p:txBody>
          <a:bodyPr>
            <a:noAutofit/>
          </a:bodyPr>
          <a:lstStyle/>
          <a:p>
            <a:r>
              <a:rPr lang="en-US" sz="2800" dirty="0"/>
              <a:t>Pre-Quiz</a:t>
            </a:r>
            <a:br>
              <a:rPr lang="en-US" sz="2800" dirty="0"/>
            </a:br>
            <a:r>
              <a:rPr lang="en-US" sz="2800" dirty="0"/>
              <a:t>Basic Concepts, Faraday’s Law and CSTR Balances</a:t>
            </a:r>
          </a:p>
        </p:txBody>
      </p:sp>
      <p:sp>
        <p:nvSpPr>
          <p:cNvPr id="3" name="Content Placeholder 2"/>
          <p:cNvSpPr>
            <a:spLocks noGrp="1"/>
          </p:cNvSpPr>
          <p:nvPr>
            <p:ph idx="1"/>
          </p:nvPr>
        </p:nvSpPr>
        <p:spPr>
          <a:xfrm>
            <a:off x="169583" y="1289565"/>
            <a:ext cx="8544136" cy="4691618"/>
          </a:xfrm>
        </p:spPr>
        <p:txBody>
          <a:bodyPr>
            <a:normAutofit/>
          </a:bodyPr>
          <a:lstStyle/>
          <a:p>
            <a:r>
              <a:rPr lang="en-US" sz="2200" dirty="0"/>
              <a:t>Learning Objectives Review of ChE 100, ChE 102, ChE 101, ChE 230, ChE 231</a:t>
            </a:r>
          </a:p>
          <a:p>
            <a:pPr marL="0" indent="0">
              <a:buNone/>
            </a:pPr>
            <a:endParaRPr lang="en-US" sz="1100" dirty="0"/>
          </a:p>
          <a:p>
            <a:pPr marL="914400" lvl="1" indent="-457200">
              <a:buFont typeface="+mj-lt"/>
              <a:buAutoNum type="arabicPeriod"/>
            </a:pPr>
            <a:endParaRPr lang="en-US" sz="1800" dirty="0"/>
          </a:p>
        </p:txBody>
      </p:sp>
      <p:sp>
        <p:nvSpPr>
          <p:cNvPr id="5" name="Footer Placeholder 4"/>
          <p:cNvSpPr>
            <a:spLocks noGrp="1"/>
          </p:cNvSpPr>
          <p:nvPr>
            <p:ph type="ftr" sz="quarter" idx="11"/>
          </p:nvPr>
        </p:nvSpPr>
        <p:spPr/>
        <p:txBody>
          <a:bodyPr/>
          <a:lstStyle/>
          <a:p>
            <a:r>
              <a:rPr lang="en-US" dirty="0"/>
              <a:t>ChE 331 </a:t>
            </a:r>
          </a:p>
        </p:txBody>
      </p:sp>
      <p:sp>
        <p:nvSpPr>
          <p:cNvPr id="6" name="Slide Number Placeholder 5"/>
          <p:cNvSpPr>
            <a:spLocks noGrp="1"/>
          </p:cNvSpPr>
          <p:nvPr>
            <p:ph type="sldNum" sz="quarter" idx="12"/>
          </p:nvPr>
        </p:nvSpPr>
        <p:spPr>
          <a:xfrm>
            <a:off x="7402286" y="6356349"/>
            <a:ext cx="2133600" cy="365125"/>
          </a:xfrm>
        </p:spPr>
        <p:txBody>
          <a:bodyPr/>
          <a:lstStyle/>
          <a:p>
            <a:fld id="{A748D552-2E59-4C4C-ACBB-207C47251780}" type="slidenum">
              <a:rPr lang="en-US" smtClean="0"/>
              <a:t>1</a:t>
            </a:fld>
            <a:endParaRPr lang="en-US" dirty="0"/>
          </a:p>
        </p:txBody>
      </p:sp>
    </p:spTree>
    <p:extLst>
      <p:ext uri="{BB962C8B-B14F-4D97-AF65-F5344CB8AC3E}">
        <p14:creationId xmlns:p14="http://schemas.microsoft.com/office/powerpoint/2010/main" val="3526964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CSTR Model for Reactors </a:t>
            </a:r>
          </a:p>
        </p:txBody>
      </p:sp>
      <p:sp>
        <p:nvSpPr>
          <p:cNvPr id="3" name="Content Placeholder 2"/>
          <p:cNvSpPr>
            <a:spLocks noGrp="1"/>
          </p:cNvSpPr>
          <p:nvPr>
            <p:ph idx="1"/>
          </p:nvPr>
        </p:nvSpPr>
        <p:spPr>
          <a:xfrm>
            <a:off x="4087504" y="1027852"/>
            <a:ext cx="4930978" cy="2778949"/>
          </a:xfrm>
        </p:spPr>
        <p:txBody>
          <a:bodyPr>
            <a:normAutofit lnSpcReduction="10000"/>
          </a:bodyPr>
          <a:lstStyle/>
          <a:p>
            <a:pPr marL="231775" indent="-231775"/>
            <a:r>
              <a:rPr lang="en-US" sz="1800" dirty="0"/>
              <a:t>As with other chemical reactors, an electrochemical reactor can be modelled as a </a:t>
            </a:r>
            <a:r>
              <a:rPr lang="en-US" sz="1800" b="1" dirty="0"/>
              <a:t>continuously stirred tank reactor </a:t>
            </a:r>
            <a:r>
              <a:rPr lang="en-US" sz="1800" dirty="0"/>
              <a:t>(CSTR)</a:t>
            </a:r>
          </a:p>
          <a:p>
            <a:pPr marL="0" indent="0">
              <a:buNone/>
            </a:pPr>
            <a:endParaRPr lang="en-US" sz="600" dirty="0"/>
          </a:p>
          <a:p>
            <a:pPr marL="231775" indent="-231775"/>
            <a:r>
              <a:rPr lang="en-US" sz="1800" dirty="0"/>
              <a:t>Main assumptions of CSTR model:</a:t>
            </a:r>
          </a:p>
          <a:p>
            <a:pPr marL="0" indent="0" defTabSz="573088">
              <a:buNone/>
            </a:pPr>
            <a:r>
              <a:rPr lang="en-US" sz="1800" dirty="0"/>
              <a:t>      -  perfectly mixed contents and uniform  	concentrations within reactor</a:t>
            </a:r>
          </a:p>
          <a:p>
            <a:pPr marL="568325" indent="-568325">
              <a:buNone/>
            </a:pPr>
            <a:r>
              <a:rPr lang="en-US" sz="1800" dirty="0"/>
              <a:t>     </a:t>
            </a:r>
            <a:r>
              <a:rPr lang="en-US" dirty="0">
                <a:ea typeface="Cambria Math" panose="02040503050406030204" pitchFamily="18" charset="0"/>
              </a:rPr>
              <a:t>∴</a:t>
            </a:r>
            <a:r>
              <a:rPr lang="en-US" sz="1800" dirty="0">
                <a:ea typeface="Cambria Math" panose="02040503050406030204" pitchFamily="18" charset="0"/>
              </a:rPr>
              <a:t> discharge concentrations are the same as concentrations within reactor</a:t>
            </a:r>
            <a:endParaRPr lang="en-US" dirty="0"/>
          </a:p>
        </p:txBody>
      </p:sp>
      <p:sp>
        <p:nvSpPr>
          <p:cNvPr id="5" name="Slide Number Placeholder 4"/>
          <p:cNvSpPr>
            <a:spLocks noGrp="1"/>
          </p:cNvSpPr>
          <p:nvPr>
            <p:ph type="sldNum" sz="quarter" idx="12"/>
          </p:nvPr>
        </p:nvSpPr>
        <p:spPr>
          <a:xfrm>
            <a:off x="7276532" y="6356350"/>
            <a:ext cx="2133600" cy="365125"/>
          </a:xfrm>
        </p:spPr>
        <p:txBody>
          <a:bodyPr/>
          <a:lstStyle/>
          <a:p>
            <a:fld id="{A748D552-2E59-4C4C-ACBB-207C47251780}" type="slidenum">
              <a:rPr lang="en-US" smtClean="0"/>
              <a:t>10</a:t>
            </a:fld>
            <a:endParaRPr lang="en-US" dirty="0"/>
          </a:p>
        </p:txBody>
      </p:sp>
      <p:grpSp>
        <p:nvGrpSpPr>
          <p:cNvPr id="6" name="Group 5"/>
          <p:cNvGrpSpPr/>
          <p:nvPr/>
        </p:nvGrpSpPr>
        <p:grpSpPr>
          <a:xfrm>
            <a:off x="54591" y="1212521"/>
            <a:ext cx="4091918" cy="3842805"/>
            <a:chOff x="-79477" y="1045777"/>
            <a:chExt cx="4091918" cy="3892990"/>
          </a:xfrm>
        </p:grpSpPr>
        <p:grpSp>
          <p:nvGrpSpPr>
            <p:cNvPr id="7" name="Group 6"/>
            <p:cNvGrpSpPr/>
            <p:nvPr/>
          </p:nvGrpSpPr>
          <p:grpSpPr>
            <a:xfrm>
              <a:off x="0" y="1045777"/>
              <a:ext cx="4012441" cy="3892990"/>
              <a:chOff x="0" y="1045777"/>
              <a:chExt cx="4012441" cy="3892990"/>
            </a:xfrm>
          </p:grpSpPr>
          <p:grpSp>
            <p:nvGrpSpPr>
              <p:cNvPr id="9" name="Group 8"/>
              <p:cNvGrpSpPr/>
              <p:nvPr/>
            </p:nvGrpSpPr>
            <p:grpSpPr>
              <a:xfrm>
                <a:off x="0" y="1045777"/>
                <a:ext cx="4012441" cy="3892990"/>
                <a:chOff x="0" y="1045777"/>
                <a:chExt cx="4012441" cy="3892990"/>
              </a:xfrm>
            </p:grpSpPr>
            <p:grpSp>
              <p:nvGrpSpPr>
                <p:cNvPr id="11" name="Group 10"/>
                <p:cNvGrpSpPr/>
                <p:nvPr/>
              </p:nvGrpSpPr>
              <p:grpSpPr>
                <a:xfrm>
                  <a:off x="0" y="1045777"/>
                  <a:ext cx="3953436" cy="3892990"/>
                  <a:chOff x="0" y="1045777"/>
                  <a:chExt cx="3953436" cy="3892990"/>
                </a:xfrm>
              </p:grpSpPr>
              <p:grpSp>
                <p:nvGrpSpPr>
                  <p:cNvPr id="13" name="Group 12"/>
                  <p:cNvGrpSpPr/>
                  <p:nvPr/>
                </p:nvGrpSpPr>
                <p:grpSpPr>
                  <a:xfrm>
                    <a:off x="0" y="1045777"/>
                    <a:ext cx="3953436" cy="3892990"/>
                    <a:chOff x="0" y="1045777"/>
                    <a:chExt cx="3953436" cy="3892990"/>
                  </a:xfrm>
                </p:grpSpPr>
                <p:grpSp>
                  <p:nvGrpSpPr>
                    <p:cNvPr id="15" name="Group 14"/>
                    <p:cNvGrpSpPr/>
                    <p:nvPr/>
                  </p:nvGrpSpPr>
                  <p:grpSpPr>
                    <a:xfrm>
                      <a:off x="0" y="1045777"/>
                      <a:ext cx="3953436" cy="3892990"/>
                      <a:chOff x="0" y="1045777"/>
                      <a:chExt cx="3953436" cy="3892990"/>
                    </a:xfrm>
                  </p:grpSpPr>
                  <p:pic>
                    <p:nvPicPr>
                      <p:cNvPr id="17" name="Picture 16"/>
                      <p:cNvPicPr>
                        <a:picLocks noChangeAspect="1"/>
                      </p:cNvPicPr>
                      <p:nvPr/>
                    </p:nvPicPr>
                    <p:blipFill>
                      <a:blip r:embed="rId2"/>
                      <a:stretch>
                        <a:fillRect/>
                      </a:stretch>
                    </p:blipFill>
                    <p:spPr>
                      <a:xfrm>
                        <a:off x="0" y="1045777"/>
                        <a:ext cx="3953436" cy="3892990"/>
                      </a:xfrm>
                      <a:prstGeom prst="rect">
                        <a:avLst/>
                      </a:prstGeom>
                    </p:spPr>
                  </p:pic>
                  <p:sp>
                    <p:nvSpPr>
                      <p:cNvPr id="18" name="TextBox 17"/>
                      <p:cNvSpPr txBox="1"/>
                      <p:nvPr/>
                    </p:nvSpPr>
                    <p:spPr>
                      <a:xfrm>
                        <a:off x="1751530" y="2320119"/>
                        <a:ext cx="450376" cy="461665"/>
                      </a:xfrm>
                      <a:prstGeom prst="rect">
                        <a:avLst/>
                      </a:prstGeom>
                      <a:noFill/>
                    </p:spPr>
                    <p:txBody>
                      <a:bodyPr wrap="square" rtlCol="0">
                        <a:spAutoFit/>
                      </a:bodyPr>
                      <a:lstStyle/>
                      <a:p>
                        <a:r>
                          <a:rPr lang="en-US" sz="2400" dirty="0">
                            <a:latin typeface="Cambria Math" panose="02040503050406030204" pitchFamily="18" charset="0"/>
                            <a:ea typeface="Cambria Math" panose="02040503050406030204" pitchFamily="18" charset="0"/>
                          </a:rPr>
                          <a:t>V</a:t>
                        </a:r>
                      </a:p>
                    </p:txBody>
                  </p:sp>
                  <p:sp>
                    <p:nvSpPr>
                      <p:cNvPr id="19" name="TextBox 18"/>
                      <p:cNvSpPr txBox="1"/>
                      <p:nvPr/>
                    </p:nvSpPr>
                    <p:spPr>
                      <a:xfrm>
                        <a:off x="3439236" y="3179928"/>
                        <a:ext cx="395785" cy="586854"/>
                      </a:xfrm>
                      <a:prstGeom prst="rect">
                        <a:avLst/>
                      </a:prstGeom>
                      <a:solidFill>
                        <a:schemeClr val="bg1"/>
                      </a:solidFill>
                    </p:spPr>
                    <p:txBody>
                      <a:bodyPr wrap="square" rtlCol="0">
                        <a:spAutoFit/>
                      </a:bodyPr>
                      <a:lstStyle/>
                      <a:p>
                        <a:endParaRPr lang="en-US" dirty="0"/>
                      </a:p>
                    </p:txBody>
                  </p:sp>
                </p:grpSp>
                <p:sp>
                  <p:nvSpPr>
                    <p:cNvPr id="16" name="TextBox 15"/>
                    <p:cNvSpPr txBox="1"/>
                    <p:nvPr/>
                  </p:nvSpPr>
                  <p:spPr>
                    <a:xfrm>
                      <a:off x="136478" y="1528549"/>
                      <a:ext cx="395785" cy="369332"/>
                    </a:xfrm>
                    <a:prstGeom prst="rect">
                      <a:avLst/>
                    </a:prstGeom>
                    <a:solidFill>
                      <a:schemeClr val="bg1"/>
                    </a:solidFill>
                  </p:spPr>
                  <p:txBody>
                    <a:bodyPr wrap="square" rtlCol="0">
                      <a:spAutoFit/>
                    </a:bodyPr>
                    <a:lstStyle/>
                    <a:p>
                      <a:endParaRPr lang="en-US" dirty="0"/>
                    </a:p>
                  </p:txBody>
                </p:sp>
              </p:grpSp>
              <p:sp>
                <p:nvSpPr>
                  <p:cNvPr id="14" name="TextBox 13"/>
                  <p:cNvSpPr txBox="1"/>
                  <p:nvPr/>
                </p:nvSpPr>
                <p:spPr>
                  <a:xfrm>
                    <a:off x="2825086" y="3525204"/>
                    <a:ext cx="614149" cy="461665"/>
                  </a:xfrm>
                  <a:prstGeom prst="rect">
                    <a:avLst/>
                  </a:prstGeom>
                  <a:noFill/>
                </p:spPr>
                <p:txBody>
                  <a:bodyPr wrap="square" rtlCol="0">
                    <a:spAutoFit/>
                  </a:bodyPr>
                  <a:lstStyle/>
                  <a:p>
                    <a:r>
                      <a:rPr lang="en-US" sz="2400" dirty="0">
                        <a:latin typeface="Cambria Math" panose="02040503050406030204" pitchFamily="18" charset="0"/>
                        <a:ea typeface="Cambria Math" panose="02040503050406030204" pitchFamily="18" charset="0"/>
                      </a:rPr>
                      <a:t>q</a:t>
                    </a:r>
                  </a:p>
                </p:txBody>
              </p:sp>
            </p:grpSp>
            <p:sp>
              <p:nvSpPr>
                <p:cNvPr id="12" name="TextBox 11"/>
                <p:cNvSpPr txBox="1"/>
                <p:nvPr/>
              </p:nvSpPr>
              <p:spPr>
                <a:xfrm>
                  <a:off x="2729552" y="4011898"/>
                  <a:ext cx="1282889" cy="461665"/>
                </a:xfrm>
                <a:prstGeom prst="rect">
                  <a:avLst/>
                </a:prstGeom>
                <a:noFill/>
              </p:spPr>
              <p:txBody>
                <a:bodyPr wrap="square" rtlCol="0">
                  <a:spAutoFit/>
                </a:bodyPr>
                <a:lstStyle/>
                <a:p>
                  <a:r>
                    <a:rPr lang="en-US" sz="2400" dirty="0">
                      <a:latin typeface="Cambria Math" panose="02040503050406030204" pitchFamily="18" charset="0"/>
                      <a:ea typeface="Cambria Math" panose="02040503050406030204" pitchFamily="18" charset="0"/>
                    </a:rPr>
                    <a:t>C</a:t>
                  </a:r>
                  <a:r>
                    <a:rPr lang="en-US" sz="2400" baseline="-25000" dirty="0">
                      <a:latin typeface="Cambria Math" panose="02040503050406030204" pitchFamily="18" charset="0"/>
                      <a:ea typeface="Cambria Math" panose="02040503050406030204" pitchFamily="18" charset="0"/>
                    </a:rPr>
                    <a:t>M </a:t>
                  </a:r>
                  <a:r>
                    <a:rPr lang="en-US" sz="2400" dirty="0">
                      <a:latin typeface="Cambria Math" panose="02040503050406030204" pitchFamily="18" charset="0"/>
                      <a:ea typeface="Cambria Math" panose="02040503050406030204" pitchFamily="18" charset="0"/>
                    </a:rPr>
                    <a:t>, C</a:t>
                  </a:r>
                  <a:r>
                    <a:rPr lang="en-US" sz="2400" baseline="-25000" dirty="0">
                      <a:latin typeface="Cambria Math" panose="02040503050406030204" pitchFamily="18" charset="0"/>
                      <a:ea typeface="Cambria Math" panose="02040503050406030204" pitchFamily="18" charset="0"/>
                    </a:rPr>
                    <a:t>H</a:t>
                  </a:r>
                  <a:endParaRPr lang="en-US" sz="2400" dirty="0">
                    <a:latin typeface="Cambria Math" panose="02040503050406030204" pitchFamily="18" charset="0"/>
                    <a:ea typeface="Cambria Math" panose="02040503050406030204" pitchFamily="18" charset="0"/>
                  </a:endParaRPr>
                </a:p>
              </p:txBody>
            </p:sp>
          </p:grpSp>
          <p:sp>
            <p:nvSpPr>
              <p:cNvPr id="10" name="TextBox 9"/>
              <p:cNvSpPr txBox="1"/>
              <p:nvPr/>
            </p:nvSpPr>
            <p:spPr>
              <a:xfrm>
                <a:off x="928048" y="1632171"/>
                <a:ext cx="504967" cy="461665"/>
              </a:xfrm>
              <a:prstGeom prst="rect">
                <a:avLst/>
              </a:prstGeom>
              <a:noFill/>
            </p:spPr>
            <p:txBody>
              <a:bodyPr wrap="square" rtlCol="0">
                <a:spAutoFit/>
              </a:bodyPr>
              <a:lstStyle/>
              <a:p>
                <a:r>
                  <a:rPr lang="en-US" sz="2400" dirty="0" err="1">
                    <a:latin typeface="Cambria Math" panose="02040503050406030204" pitchFamily="18" charset="0"/>
                    <a:ea typeface="Cambria Math" panose="02040503050406030204" pitchFamily="18" charset="0"/>
                  </a:rPr>
                  <a:t>q</a:t>
                </a:r>
                <a:r>
                  <a:rPr lang="en-US" sz="2400" baseline="-25000" dirty="0" err="1">
                    <a:latin typeface="Cambria Math" panose="02040503050406030204" pitchFamily="18" charset="0"/>
                    <a:ea typeface="Cambria Math" panose="02040503050406030204" pitchFamily="18" charset="0"/>
                  </a:rPr>
                  <a:t>f</a:t>
                </a:r>
                <a:endParaRPr lang="en-US" sz="2400" dirty="0">
                  <a:latin typeface="Cambria Math" panose="02040503050406030204" pitchFamily="18" charset="0"/>
                  <a:ea typeface="Cambria Math" panose="02040503050406030204" pitchFamily="18" charset="0"/>
                </a:endParaRPr>
              </a:p>
            </p:txBody>
          </p:sp>
        </p:grpSp>
        <p:sp>
          <p:nvSpPr>
            <p:cNvPr id="8" name="TextBox 7"/>
            <p:cNvSpPr txBox="1"/>
            <p:nvPr/>
          </p:nvSpPr>
          <p:spPr>
            <a:xfrm>
              <a:off x="-79477" y="1269961"/>
              <a:ext cx="1323832" cy="461665"/>
            </a:xfrm>
            <a:prstGeom prst="rect">
              <a:avLst/>
            </a:prstGeom>
            <a:noFill/>
          </p:spPr>
          <p:txBody>
            <a:bodyPr wrap="square" rtlCol="0">
              <a:spAutoFit/>
            </a:bodyPr>
            <a:lstStyle/>
            <a:p>
              <a:r>
                <a:rPr lang="en-US" sz="2400" dirty="0" err="1">
                  <a:latin typeface="Cambria Math" panose="02040503050406030204" pitchFamily="18" charset="0"/>
                  <a:ea typeface="Cambria Math" panose="02040503050406030204" pitchFamily="18" charset="0"/>
                </a:rPr>
                <a:t>C</a:t>
              </a:r>
              <a:r>
                <a:rPr lang="en-US" sz="2400" baseline="-25000" dirty="0" err="1">
                  <a:latin typeface="Cambria Math" panose="02040503050406030204" pitchFamily="18" charset="0"/>
                  <a:ea typeface="Cambria Math" panose="02040503050406030204" pitchFamily="18" charset="0"/>
                </a:rPr>
                <a:t>Mf</a:t>
              </a:r>
              <a:r>
                <a:rPr lang="en-US" sz="2400" baseline="-250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t>
              </a:r>
              <a:r>
                <a:rPr lang="en-US" sz="2400" dirty="0" err="1">
                  <a:latin typeface="Cambria Math" panose="02040503050406030204" pitchFamily="18" charset="0"/>
                  <a:ea typeface="Cambria Math" panose="02040503050406030204" pitchFamily="18" charset="0"/>
                </a:rPr>
                <a:t>C</a:t>
              </a:r>
              <a:r>
                <a:rPr lang="en-US" sz="2400" baseline="-25000" dirty="0" err="1">
                  <a:latin typeface="Cambria Math" panose="02040503050406030204" pitchFamily="18" charset="0"/>
                  <a:ea typeface="Cambria Math" panose="02040503050406030204" pitchFamily="18" charset="0"/>
                </a:rPr>
                <a:t>Hf</a:t>
              </a:r>
              <a:endParaRPr lang="en-US" sz="2400" dirty="0">
                <a:latin typeface="Cambria Math" panose="02040503050406030204" pitchFamily="18" charset="0"/>
                <a:ea typeface="Cambria Math" panose="02040503050406030204" pitchFamily="18" charset="0"/>
              </a:endParaRPr>
            </a:p>
          </p:txBody>
        </p:sp>
      </p:grpSp>
      <p:sp>
        <p:nvSpPr>
          <p:cNvPr id="21" name="TextBox 20"/>
          <p:cNvSpPr txBox="1"/>
          <p:nvPr/>
        </p:nvSpPr>
        <p:spPr>
          <a:xfrm>
            <a:off x="4087504" y="3725319"/>
            <a:ext cx="5018035"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Do </a:t>
            </a:r>
            <a:r>
              <a:rPr lang="en-US" dirty="0">
                <a:solidFill>
                  <a:srgbClr val="FF0000"/>
                </a:solidFill>
                <a:latin typeface="Arial" panose="020B0604020202020204" pitchFamily="34" charset="0"/>
                <a:cs typeface="Arial" panose="020B0604020202020204" pitchFamily="34" charset="0"/>
              </a:rPr>
              <a:t>molar</a:t>
            </a:r>
            <a:r>
              <a:rPr lang="en-US" dirty="0">
                <a:latin typeface="Arial" panose="020B0604020202020204" pitchFamily="34" charset="0"/>
                <a:cs typeface="Arial" panose="020B0604020202020204" pitchFamily="34" charset="0"/>
              </a:rPr>
              <a:t> balances on </a:t>
            </a:r>
            <a:r>
              <a:rPr lang="en-US" dirty="0">
                <a:solidFill>
                  <a:srgbClr val="FF0000"/>
                </a:solidFill>
                <a:latin typeface="Arial" panose="020B0604020202020204" pitchFamily="34" charset="0"/>
                <a:cs typeface="Arial" panose="020B0604020202020204" pitchFamily="34" charset="0"/>
              </a:rPr>
              <a:t>dissolved</a:t>
            </a:r>
            <a:r>
              <a:rPr lang="en-US" dirty="0">
                <a:latin typeface="Arial" panose="020B0604020202020204" pitchFamily="34" charset="0"/>
                <a:cs typeface="Arial" panose="020B0604020202020204" pitchFamily="34" charset="0"/>
              </a:rPr>
              <a:t> species over </a:t>
            </a:r>
            <a:r>
              <a:rPr lang="en-US" dirty="0">
                <a:solidFill>
                  <a:srgbClr val="FF0000"/>
                </a:solidFill>
                <a:latin typeface="Arial" panose="020B0604020202020204" pitchFamily="34" charset="0"/>
                <a:cs typeface="Arial" panose="020B0604020202020204" pitchFamily="34" charset="0"/>
              </a:rPr>
              <a:t>entire</a:t>
            </a:r>
            <a:r>
              <a:rPr lang="en-US" dirty="0">
                <a:latin typeface="Arial" panose="020B0604020202020204" pitchFamily="34" charset="0"/>
                <a:cs typeface="Arial" panose="020B0604020202020204" pitchFamily="34" charset="0"/>
              </a:rPr>
              <a:t> tank or reactor. Do not attempt balances on H</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O (</a:t>
            </a:r>
            <a:r>
              <a:rPr lang="en-US" i="1" dirty="0">
                <a:latin typeface="Arial" panose="020B0604020202020204" pitchFamily="34" charset="0"/>
                <a:cs typeface="Arial" panose="020B0604020202020204" pitchFamily="34" charset="0"/>
              </a:rPr>
              <a:t>l</a:t>
            </a:r>
            <a:r>
              <a:rPr lang="en-US" dirty="0">
                <a:latin typeface="Arial" panose="020B0604020202020204" pitchFamily="34" charset="0"/>
                <a:cs typeface="Arial" panose="020B0604020202020204" pitchFamily="34" charset="0"/>
              </a:rPr>
              <a:t>), solid species or gas.</a:t>
            </a:r>
          </a:p>
        </p:txBody>
      </p:sp>
      <p:sp>
        <p:nvSpPr>
          <p:cNvPr id="22" name="TextBox 21"/>
          <p:cNvSpPr txBox="1"/>
          <p:nvPr/>
        </p:nvSpPr>
        <p:spPr>
          <a:xfrm>
            <a:off x="4087504" y="4665947"/>
            <a:ext cx="5056496" cy="1477328"/>
          </a:xfrm>
          <a:prstGeom prst="rect">
            <a:avLst/>
          </a:prstGeom>
          <a:noFill/>
        </p:spPr>
        <p:txBody>
          <a:bodyPr wrap="square" rtlCol="0">
            <a:spAutoFit/>
          </a:bodyPr>
          <a:lstStyle/>
          <a:p>
            <a:pPr marL="285750" indent="-285750">
              <a:buFont typeface="Arial" panose="020B0604020202020204" pitchFamily="34" charset="0"/>
              <a:buChar char="•"/>
            </a:pPr>
            <a:r>
              <a:rPr lang="en-US" u="sng" dirty="0">
                <a:latin typeface="Arial" panose="020B0604020202020204" pitchFamily="34" charset="0"/>
                <a:cs typeface="Arial" panose="020B0604020202020204" pitchFamily="34" charset="0"/>
              </a:rPr>
              <a:t>Note</a:t>
            </a:r>
            <a:r>
              <a:rPr lang="en-US" dirty="0">
                <a:latin typeface="Arial" panose="020B0604020202020204" pitchFamily="34" charset="0"/>
                <a:cs typeface="Arial" panose="020B0604020202020204" pitchFamily="34" charset="0"/>
              </a:rPr>
              <a:t>: Only steady-state problems will be given in </a:t>
            </a:r>
            <a:r>
              <a:rPr lang="en-US" dirty="0">
                <a:solidFill>
                  <a:srgbClr val="FF0000"/>
                </a:solidFill>
                <a:latin typeface="Arial" panose="020B0604020202020204" pitchFamily="34" charset="0"/>
                <a:cs typeface="Arial" panose="020B0604020202020204" pitchFamily="34" charset="0"/>
              </a:rPr>
              <a:t>numerical examples </a:t>
            </a:r>
            <a:r>
              <a:rPr lang="en-US" dirty="0">
                <a:latin typeface="Arial" panose="020B0604020202020204" pitchFamily="34" charset="0"/>
                <a:cs typeface="Arial" panose="020B0604020202020204" pitchFamily="34" charset="0"/>
              </a:rPr>
              <a:t>during this course; transient problems may be given if the objective is to formulate, but not solve, mass balances.   </a:t>
            </a:r>
          </a:p>
        </p:txBody>
      </p:sp>
    </p:spTree>
    <p:extLst>
      <p:ext uri="{BB962C8B-B14F-4D97-AF65-F5344CB8AC3E}">
        <p14:creationId xmlns:p14="http://schemas.microsoft.com/office/powerpoint/2010/main" val="294012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Effect transition="in" filter="fade">
                                      <p:cBhvr>
                                        <p:cTn id="28" dur="500"/>
                                        <p:tgtEl>
                                          <p:spTgt spid="21">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859940"/>
                <a:ext cx="4299045" cy="3153605"/>
              </a:xfrm>
            </p:spPr>
            <p:txBody>
              <a:bodyPr>
                <a:noAutofit/>
              </a:bodyPr>
              <a:lstStyle/>
              <a:p>
                <a:pPr marL="287338" indent="-287338"/>
                <a:r>
                  <a:rPr lang="en-US" sz="1800" dirty="0"/>
                  <a:t>To illustrate how this works, consider the example of metal plating: </a:t>
                </a:r>
              </a:p>
              <a:p>
                <a:pPr marL="0" indent="0">
                  <a:buNone/>
                </a:pPr>
                <a:endParaRPr lang="en-US" sz="600" dirty="0"/>
              </a:p>
              <a:p>
                <a:pPr marL="0" indent="0">
                  <a:buNone/>
                </a:pPr>
                <a:r>
                  <a:rPr lang="en-US" sz="1800" dirty="0"/>
                  <a:t> </a:t>
                </a:r>
                <a:r>
                  <a:rPr lang="en-US" sz="1800" u="sng" dirty="0"/>
                  <a:t>cathode</a:t>
                </a:r>
                <a:r>
                  <a:rPr lang="en-US" sz="1800" dirty="0"/>
                  <a:t>: current  </a:t>
                </a:r>
                <a:r>
                  <a:rPr lang="en-US" sz="2000" dirty="0">
                    <a:latin typeface="Cambria Math" panose="02040503050406030204" pitchFamily="18" charset="0"/>
                    <a:ea typeface="Cambria Math" panose="02040503050406030204" pitchFamily="18" charset="0"/>
                  </a:rPr>
                  <a:t>=</a:t>
                </a:r>
                <a:r>
                  <a:rPr lang="en-US" sz="18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𝑐𝑎𝑡h</m:t>
                        </m:r>
                        <m:r>
                          <a:rPr lang="en-US" sz="2000" b="0" i="1" smtClean="0">
                            <a:latin typeface="Cambria Math" panose="02040503050406030204" pitchFamily="18" charset="0"/>
                          </a:rPr>
                          <m:t>,</m:t>
                        </m:r>
                        <m:r>
                          <a:rPr lang="en-US" sz="2000" b="0" i="1" smtClean="0">
                            <a:latin typeface="Cambria Math" panose="02040503050406030204" pitchFamily="18" charset="0"/>
                          </a:rPr>
                          <m:t>𝑚𝑜𝑛𝑜</m:t>
                        </m:r>
                      </m:sub>
                    </m:sSub>
                  </m:oMath>
                </a14:m>
                <a:endParaRPr lang="en-US" sz="2000" dirty="0">
                  <a:ea typeface="Cambria Math" panose="02040503050406030204" pitchFamily="18" charset="0"/>
                </a:endParaRPr>
              </a:p>
              <a:p>
                <a:pPr marL="0" indent="0">
                  <a:buNone/>
                </a:pPr>
                <a:r>
                  <a:rPr lang="en-US" sz="1800" dirty="0">
                    <a:ea typeface="Cambria Math" panose="02040503050406030204" pitchFamily="18" charset="0"/>
                  </a:rPr>
                  <a:t> </a:t>
                </a:r>
                <a:r>
                  <a:rPr lang="en-US" sz="1800" dirty="0" err="1">
                    <a:ea typeface="Cambria Math" panose="02040503050406030204" pitchFamily="18" charset="0"/>
                  </a:rPr>
                  <a:t>M</a:t>
                </a:r>
                <a:r>
                  <a:rPr lang="en-US" sz="1800" baseline="30000" dirty="0" err="1">
                    <a:ea typeface="Cambria Math" panose="02040503050406030204" pitchFamily="18" charset="0"/>
                  </a:rPr>
                  <a:t>n</a:t>
                </a:r>
                <a:r>
                  <a:rPr lang="en-US" sz="1800" baseline="30000" dirty="0">
                    <a:ea typeface="Cambria Math" panose="02040503050406030204" pitchFamily="18" charset="0"/>
                  </a:rPr>
                  <a:t>+</a:t>
                </a:r>
                <a:r>
                  <a:rPr lang="en-US" sz="1800" dirty="0">
                    <a:ea typeface="Cambria Math" panose="02040503050406030204" pitchFamily="18" charset="0"/>
                  </a:rPr>
                  <a:t>(</a:t>
                </a:r>
                <a:r>
                  <a:rPr lang="en-US" sz="1800" dirty="0" err="1">
                    <a:ea typeface="Cambria Math" panose="02040503050406030204" pitchFamily="18" charset="0"/>
                  </a:rPr>
                  <a:t>aq</a:t>
                </a:r>
                <a:r>
                  <a:rPr lang="en-US" sz="1800" dirty="0">
                    <a:ea typeface="Cambria Math" panose="02040503050406030204" pitchFamily="18" charset="0"/>
                  </a:rPr>
                  <a:t>)  +  n e</a:t>
                </a:r>
                <a:r>
                  <a:rPr lang="en-US" sz="1800" baseline="30000" dirty="0">
                    <a:ea typeface="Cambria Math" panose="02040503050406030204" pitchFamily="18" charset="0"/>
                  </a:rPr>
                  <a:t>-</a:t>
                </a:r>
                <a:r>
                  <a:rPr lang="en-US" sz="1800" dirty="0">
                    <a:ea typeface="Cambria Math" panose="02040503050406030204" pitchFamily="18" charset="0"/>
                  </a:rPr>
                  <a:t>   →   M</a:t>
                </a:r>
                <a:r>
                  <a:rPr lang="en-US" sz="1800" baseline="30000" dirty="0">
                    <a:ea typeface="Cambria Math" panose="02040503050406030204" pitchFamily="18" charset="0"/>
                  </a:rPr>
                  <a:t>0</a:t>
                </a:r>
                <a:r>
                  <a:rPr lang="en-US" sz="1800" dirty="0">
                    <a:ea typeface="Cambria Math" panose="02040503050406030204" pitchFamily="18" charset="0"/>
                  </a:rPr>
                  <a:t>(s)        </a:t>
                </a:r>
                <a:r>
                  <a:rPr lang="en-US" sz="2000" dirty="0">
                    <a:latin typeface="Cambria Math" panose="02040503050406030204" pitchFamily="18" charset="0"/>
                    <a:ea typeface="Cambria Math" panose="02040503050406030204" pitchFamily="18" charset="0"/>
                  </a:rPr>
                  <a:t>(1)</a:t>
                </a:r>
              </a:p>
              <a:p>
                <a:pPr marL="0" indent="0">
                  <a:buNone/>
                </a:pPr>
                <a:endParaRPr lang="en-US" sz="1800" dirty="0">
                  <a:latin typeface="Cambria Math" panose="02040503050406030204" pitchFamily="18" charset="0"/>
                  <a:ea typeface="Cambria Math" panose="02040503050406030204" pitchFamily="18" charset="0"/>
                </a:endParaRPr>
              </a:p>
              <a:p>
                <a:pPr marL="0" indent="0">
                  <a:buNone/>
                </a:pPr>
                <a:r>
                  <a:rPr lang="en-US" sz="1800" dirty="0">
                    <a:ea typeface="Cambria Math" panose="02040503050406030204" pitchFamily="18" charset="0"/>
                  </a:rPr>
                  <a:t> </a:t>
                </a:r>
                <a:r>
                  <a:rPr lang="en-US" sz="1800" u="sng" dirty="0">
                    <a:ea typeface="Cambria Math" panose="02040503050406030204" pitchFamily="18" charset="0"/>
                  </a:rPr>
                  <a:t>anode</a:t>
                </a:r>
                <a:r>
                  <a:rPr lang="en-US" sz="1800" dirty="0">
                    <a:ea typeface="Cambria Math" panose="02040503050406030204" pitchFamily="18" charset="0"/>
                  </a:rPr>
                  <a:t>:   </a:t>
                </a:r>
                <a:r>
                  <a:rPr lang="en-US" sz="1800" dirty="0"/>
                  <a:t>current  </a:t>
                </a:r>
                <a:r>
                  <a:rPr lang="en-US" sz="2000" dirty="0">
                    <a:latin typeface="Cambria Math" panose="02040503050406030204" pitchFamily="18" charset="0"/>
                    <a:ea typeface="Cambria Math" panose="02040503050406030204" pitchFamily="18" charset="0"/>
                  </a:rPr>
                  <a:t>=  </a:t>
                </a:r>
                <a:r>
                  <a:rPr lang="en-US" sz="18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𝑎𝑛</m:t>
                        </m:r>
                        <m:r>
                          <a:rPr lang="en-US" sz="2000" b="0" i="1" smtClean="0">
                            <a:latin typeface="Cambria Math" panose="02040503050406030204" pitchFamily="18" charset="0"/>
                          </a:rPr>
                          <m:t>,</m:t>
                        </m:r>
                        <m:r>
                          <a:rPr lang="en-US" sz="2000" b="0" i="1" smtClean="0">
                            <a:latin typeface="Cambria Math" panose="02040503050406030204" pitchFamily="18" charset="0"/>
                          </a:rPr>
                          <m:t>𝑚𝑜𝑛𝑜</m:t>
                        </m:r>
                      </m:sub>
                    </m:sSub>
                  </m:oMath>
                </a14:m>
                <a:r>
                  <a:rPr lang="en-US" sz="1800" dirty="0"/>
                  <a:t>  </a:t>
                </a:r>
              </a:p>
              <a:p>
                <a:pPr marL="0" indent="0">
                  <a:buNone/>
                </a:pPr>
                <a:r>
                  <a:rPr lang="en-US" sz="1800" dirty="0">
                    <a:ea typeface="Cambria Math" panose="02040503050406030204" pitchFamily="18" charset="0"/>
                  </a:rPr>
                  <a:t>H</a:t>
                </a:r>
                <a:r>
                  <a:rPr lang="en-US" sz="1800" baseline="-25000" dirty="0">
                    <a:ea typeface="Cambria Math" panose="02040503050406030204" pitchFamily="18" charset="0"/>
                  </a:rPr>
                  <a:t>2</a:t>
                </a:r>
                <a:r>
                  <a:rPr lang="en-US" sz="1800" dirty="0">
                    <a:ea typeface="Cambria Math" panose="02040503050406030204" pitchFamily="18" charset="0"/>
                  </a:rPr>
                  <a:t>O(</a:t>
                </a:r>
                <a:r>
                  <a:rPr lang="en-US" sz="1800" i="1" dirty="0">
                    <a:ea typeface="Cambria Math" panose="02040503050406030204" pitchFamily="18" charset="0"/>
                  </a:rPr>
                  <a:t>l</a:t>
                </a:r>
                <a:r>
                  <a:rPr lang="en-US" sz="1800" dirty="0">
                    <a:ea typeface="Cambria Math" panose="02040503050406030204" pitchFamily="18" charset="0"/>
                  </a:rPr>
                  <a:t>)  →  ½ O</a:t>
                </a:r>
                <a:r>
                  <a:rPr lang="en-US" sz="1800" baseline="-25000" dirty="0">
                    <a:ea typeface="Cambria Math" panose="02040503050406030204" pitchFamily="18" charset="0"/>
                  </a:rPr>
                  <a:t>2</a:t>
                </a:r>
                <a:r>
                  <a:rPr lang="en-US" sz="1800" dirty="0">
                    <a:ea typeface="Cambria Math" panose="02040503050406030204" pitchFamily="18" charset="0"/>
                  </a:rPr>
                  <a:t>(g) + 2 H</a:t>
                </a:r>
                <a:r>
                  <a:rPr lang="en-US" sz="1800" baseline="30000" dirty="0">
                    <a:ea typeface="Cambria Math" panose="02040503050406030204" pitchFamily="18" charset="0"/>
                  </a:rPr>
                  <a:t>+</a:t>
                </a:r>
                <a:r>
                  <a:rPr lang="en-US" sz="1800" dirty="0">
                    <a:ea typeface="Cambria Math" panose="02040503050406030204" pitchFamily="18" charset="0"/>
                  </a:rPr>
                  <a:t>(</a:t>
                </a:r>
                <a:r>
                  <a:rPr lang="en-US" sz="1800" dirty="0" err="1">
                    <a:ea typeface="Cambria Math" panose="02040503050406030204" pitchFamily="18" charset="0"/>
                  </a:rPr>
                  <a:t>aq</a:t>
                </a:r>
                <a:r>
                  <a:rPr lang="en-US" sz="1800" dirty="0">
                    <a:ea typeface="Cambria Math" panose="02040503050406030204" pitchFamily="18" charset="0"/>
                  </a:rPr>
                  <a:t>) + 2 e</a:t>
                </a:r>
                <a:r>
                  <a:rPr lang="en-US" sz="1800" baseline="30000" dirty="0">
                    <a:ea typeface="Cambria Math" panose="02040503050406030204" pitchFamily="18" charset="0"/>
                  </a:rPr>
                  <a:t>-</a:t>
                </a:r>
                <a:r>
                  <a:rPr lang="en-US" sz="1800" dirty="0">
                    <a:ea typeface="Cambria Math" panose="02040503050406030204" pitchFamily="18" charset="0"/>
                  </a:rPr>
                  <a:t> </a:t>
                </a:r>
                <a:r>
                  <a:rPr lang="en-US" sz="1800" dirty="0">
                    <a:latin typeface="Cambria Math" panose="02040503050406030204" pitchFamily="18" charset="0"/>
                    <a:ea typeface="Cambria Math" panose="02040503050406030204" pitchFamily="18" charset="0"/>
                  </a:rPr>
                  <a:t>(2)</a:t>
                </a:r>
                <a:r>
                  <a:rPr lang="en-US" sz="1800" dirty="0">
                    <a:ea typeface="Cambria Math" panose="02040503050406030204" pitchFamily="18" charset="0"/>
                  </a:rPr>
                  <a:t> </a:t>
                </a:r>
              </a:p>
              <a:p>
                <a:pPr marL="0" indent="0">
                  <a:buNone/>
                </a:pPr>
                <a:r>
                  <a:rPr lang="en-US" sz="1200" dirty="0"/>
                  <a:t>  </a:t>
                </a:r>
              </a:p>
              <a:p>
                <a:pPr marL="0" indent="0">
                  <a:buNone/>
                </a:pPr>
                <a:r>
                  <a:rPr lang="en-US" sz="1800" dirty="0"/>
                  <a:t>dissolved species: </a:t>
                </a:r>
                <a:r>
                  <a:rPr lang="en-US" sz="1800" dirty="0" err="1">
                    <a:ea typeface="Cambria Math" panose="02040503050406030204" pitchFamily="18" charset="0"/>
                  </a:rPr>
                  <a:t>M</a:t>
                </a:r>
                <a:r>
                  <a:rPr lang="en-US" sz="1800" baseline="30000" dirty="0" err="1">
                    <a:ea typeface="Cambria Math" panose="02040503050406030204" pitchFamily="18" charset="0"/>
                  </a:rPr>
                  <a:t>n</a:t>
                </a:r>
                <a:r>
                  <a:rPr lang="en-US" sz="1800" baseline="30000" dirty="0">
                    <a:ea typeface="Cambria Math" panose="02040503050406030204" pitchFamily="18" charset="0"/>
                  </a:rPr>
                  <a:t>+</a:t>
                </a:r>
                <a:r>
                  <a:rPr lang="en-US" sz="1800" dirty="0">
                    <a:ea typeface="Cambria Math" panose="02040503050406030204" pitchFamily="18" charset="0"/>
                  </a:rPr>
                  <a:t>(</a:t>
                </a:r>
                <a:r>
                  <a:rPr lang="en-US" sz="1800" dirty="0" err="1">
                    <a:ea typeface="Cambria Math" panose="02040503050406030204" pitchFamily="18" charset="0"/>
                  </a:rPr>
                  <a:t>aq</a:t>
                </a:r>
                <a:r>
                  <a:rPr lang="en-US" sz="1800" dirty="0">
                    <a:ea typeface="Cambria Math" panose="02040503050406030204" pitchFamily="18" charset="0"/>
                  </a:rPr>
                  <a:t>), H</a:t>
                </a:r>
                <a:r>
                  <a:rPr lang="en-US" sz="1800" baseline="30000" dirty="0">
                    <a:ea typeface="Cambria Math" panose="02040503050406030204" pitchFamily="18" charset="0"/>
                  </a:rPr>
                  <a:t>+</a:t>
                </a:r>
                <a:r>
                  <a:rPr lang="en-US" sz="1800" dirty="0">
                    <a:ea typeface="Cambria Math" panose="02040503050406030204" pitchFamily="18" charset="0"/>
                  </a:rPr>
                  <a:t>(</a:t>
                </a:r>
                <a:r>
                  <a:rPr lang="en-US" sz="1800" dirty="0" err="1">
                    <a:ea typeface="Cambria Math" panose="02040503050406030204" pitchFamily="18" charset="0"/>
                  </a:rPr>
                  <a:t>aq</a:t>
                </a:r>
                <a:r>
                  <a:rPr lang="en-US" sz="1800" dirty="0">
                    <a:ea typeface="Cambria Math" panose="02040503050406030204" pitchFamily="18" charset="0"/>
                  </a:rPr>
                  <a:t>)</a:t>
                </a:r>
                <a:r>
                  <a:rPr lang="en-US" sz="1200" dirty="0"/>
                  <a:t>                                    </a:t>
                </a:r>
                <a:r>
                  <a:rPr lang="en-US" sz="1800" dirty="0"/>
                  <a:t>                              </a:t>
                </a:r>
                <a:endParaRPr lang="en-US" sz="2000" dirty="0">
                  <a:latin typeface="Cambria Math" panose="02040503050406030204" pitchFamily="18" charset="0"/>
                  <a:ea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859940"/>
                <a:ext cx="4299045" cy="3153605"/>
              </a:xfrm>
              <a:blipFill>
                <a:blip r:embed="rId2"/>
                <a:stretch>
                  <a:fillRect l="-1135" t="-967" b="-116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7917976" y="6339196"/>
            <a:ext cx="2133600" cy="365125"/>
          </a:xfrm>
        </p:spPr>
        <p:txBody>
          <a:bodyPr/>
          <a:lstStyle/>
          <a:p>
            <a:fld id="{A748D552-2E59-4C4C-ACBB-207C47251780}" type="slidenum">
              <a:rPr lang="en-US" smtClean="0"/>
              <a:t>11</a:t>
            </a:fld>
            <a:endParaRPr lang="en-US" dirty="0"/>
          </a:p>
        </p:txBody>
      </p:sp>
      <mc:AlternateContent xmlns:mc="http://schemas.openxmlformats.org/markup-compatibility/2006" xmlns:a14="http://schemas.microsoft.com/office/drawing/2010/main">
        <mc:Choice Requires="a14">
          <p:sp>
            <p:nvSpPr>
              <p:cNvPr id="9" name="TextBox 8"/>
              <p:cNvSpPr txBox="1"/>
              <p:nvPr/>
            </p:nvSpPr>
            <p:spPr>
              <a:xfrm>
                <a:off x="3910787" y="278850"/>
                <a:ext cx="5421412" cy="432047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Definition of symbols</a:t>
                </a:r>
              </a:p>
              <a:p>
                <a:pPr marL="1541463" indent="-1201738"/>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sSub>
                          <m:sSubPr>
                            <m:ctrlPr>
                              <a:rPr lang="en-US"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𝑓</m:t>
                            </m:r>
                          </m:sub>
                        </m:sSub>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𝑀</m:t>
                        </m:r>
                      </m:sub>
                    </m:sSub>
                    <m:r>
                      <a:rPr lang="en-US" sz="2000" i="1">
                        <a:latin typeface="Cambria Math" panose="02040503050406030204" pitchFamily="18" charset="0"/>
                      </a:rPr>
                      <m:t>= </m:t>
                    </m:r>
                  </m:oMath>
                </a14:m>
                <a:r>
                  <a:rPr lang="en-US" dirty="0">
                    <a:latin typeface="Arial" panose="020B0604020202020204" pitchFamily="34" charset="0"/>
                    <a:cs typeface="Arial" panose="020B0604020202020204" pitchFamily="34" charset="0"/>
                  </a:rPr>
                  <a:t> M</a:t>
                </a:r>
                <a:r>
                  <a:rPr lang="en-US" baseline="30000" dirty="0">
                    <a:latin typeface="Arial" panose="020B0604020202020204" pitchFamily="34" charset="0"/>
                    <a:cs typeface="Arial" panose="020B0604020202020204" pitchFamily="34" charset="0"/>
                  </a:rPr>
                  <a:t>n+</a:t>
                </a:r>
                <a:r>
                  <a:rPr lang="en-US" dirty="0">
                    <a:latin typeface="Arial" panose="020B0604020202020204" pitchFamily="34" charset="0"/>
                    <a:cs typeface="Arial" panose="020B0604020202020204" pitchFamily="34" charset="0"/>
                  </a:rPr>
                  <a:t> concentration in feed and discharge, respectively (</a:t>
                </a:r>
                <a:r>
                  <a:rPr lang="en-US" dirty="0" err="1">
                    <a:latin typeface="Arial" panose="020B0604020202020204" pitchFamily="34" charset="0"/>
                    <a:cs typeface="Arial" panose="020B0604020202020204" pitchFamily="34" charset="0"/>
                  </a:rPr>
                  <a:t>mol</a:t>
                </a:r>
                <a:r>
                  <a:rPr lang="en-US" dirty="0">
                    <a:latin typeface="Arial" panose="020B0604020202020204" pitchFamily="34" charset="0"/>
                    <a:cs typeface="Arial" panose="020B0604020202020204" pitchFamily="34" charset="0"/>
                  </a:rPr>
                  <a:t> m</a:t>
                </a:r>
                <a:r>
                  <a:rPr lang="en-US" baseline="30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a:t>
                </a:r>
              </a:p>
              <a:p>
                <a:pPr marL="1489075" indent="-1147763"/>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𝑓</m:t>
                            </m:r>
                          </m:sub>
                        </m:sSub>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𝐻</m:t>
                        </m:r>
                      </m:sub>
                    </m:sSub>
                    <m:r>
                      <a:rPr lang="en-US" sz="2000" i="1">
                        <a:latin typeface="Cambria Math" panose="02040503050406030204" pitchFamily="18" charset="0"/>
                      </a:rPr>
                      <m:t> = </m:t>
                    </m:r>
                  </m:oMath>
                </a14:m>
                <a:r>
                  <a:rPr lang="en-US" dirty="0">
                    <a:latin typeface="Arial" panose="020B0604020202020204" pitchFamily="34" charset="0"/>
                    <a:cs typeface="Arial" panose="020B0604020202020204" pitchFamily="34" charset="0"/>
                  </a:rPr>
                  <a:t>H</a:t>
                </a:r>
                <a:r>
                  <a:rPr lang="en-US" baseline="300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concentration in feed and  discharge, respectively (</a:t>
                </a:r>
                <a:r>
                  <a:rPr lang="en-US" dirty="0" err="1">
                    <a:latin typeface="Arial" panose="020B0604020202020204" pitchFamily="34" charset="0"/>
                    <a:cs typeface="Arial" panose="020B0604020202020204" pitchFamily="34" charset="0"/>
                  </a:rPr>
                  <a:t>mol</a:t>
                </a:r>
                <a:r>
                  <a:rPr lang="en-US" dirty="0">
                    <a:latin typeface="Arial" panose="020B0604020202020204" pitchFamily="34" charset="0"/>
                    <a:cs typeface="Arial" panose="020B0604020202020204" pitchFamily="34" charset="0"/>
                  </a:rPr>
                  <a:t> m</a:t>
                </a:r>
                <a:r>
                  <a:rPr lang="en-US" baseline="30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a:t>
                </a:r>
              </a:p>
              <a:p>
                <a:pPr marL="1489075" indent="-1149350" defTabSz="855663"/>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𝑓</m:t>
                        </m:r>
                      </m:sub>
                    </m:sSub>
                    <m:r>
                      <a:rPr lang="en-US" sz="2000" i="1">
                        <a:latin typeface="Cambria Math" panose="02040503050406030204" pitchFamily="18" charset="0"/>
                      </a:rPr>
                      <m:t>, </m:t>
                    </m:r>
                    <m:r>
                      <a:rPr lang="en-US" sz="2000" i="1">
                        <a:latin typeface="Cambria Math" panose="02040503050406030204" pitchFamily="18" charset="0"/>
                      </a:rPr>
                      <m:t>𝑞</m:t>
                    </m:r>
                    <m:r>
                      <a:rPr lang="en-US" sz="2000" i="1">
                        <a:latin typeface="Cambria Math" panose="02040503050406030204" pitchFamily="18" charset="0"/>
                      </a:rPr>
                      <m:t>  =  </m:t>
                    </m:r>
                  </m:oMath>
                </a14:m>
                <a:r>
                  <a:rPr lang="en-US" dirty="0">
                    <a:latin typeface="Arial" panose="020B0604020202020204" pitchFamily="34" charset="0"/>
                    <a:cs typeface="Arial" panose="020B0604020202020204" pitchFamily="34" charset="0"/>
                  </a:rPr>
                  <a:t>   volumetric flowrate of feed and  discharge, respectively (m</a:t>
                </a:r>
                <a:r>
                  <a:rPr lang="en-US" baseline="30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 s</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a:t>
                </a:r>
              </a:p>
              <a:p>
                <a:pPr marL="341313"/>
                <a14:m>
                  <m:oMath xmlns:m="http://schemas.openxmlformats.org/officeDocument/2006/math">
                    <m:r>
                      <a:rPr lang="en-US" sz="2000" i="1">
                        <a:latin typeface="Cambria Math" panose="02040503050406030204" pitchFamily="18" charset="0"/>
                        <a:cs typeface="Arial" panose="020B0604020202020204" pitchFamily="34" charset="0"/>
                      </a:rPr>
                      <m:t>𝑉</m:t>
                    </m:r>
                    <m:r>
                      <a:rPr lang="en-US" sz="2000" i="1">
                        <a:latin typeface="Cambria Math" panose="02040503050406030204" pitchFamily="18" charset="0"/>
                        <a:cs typeface="Arial" panose="020B0604020202020204" pitchFamily="34" charset="0"/>
                      </a:rPr>
                      <m:t>  = </m:t>
                    </m:r>
                  </m:oMath>
                </a14:m>
                <a:r>
                  <a:rPr lang="en-US" dirty="0">
                    <a:latin typeface="Arial" panose="020B0604020202020204" pitchFamily="34" charset="0"/>
                    <a:cs typeface="Arial" panose="020B0604020202020204" pitchFamily="34" charset="0"/>
                  </a:rPr>
                  <a:t>         solution volume within reactor (m</a:t>
                </a:r>
                <a:r>
                  <a:rPr lang="en-US" baseline="30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a:t>
                </a:r>
              </a:p>
              <a:p>
                <a:pPr marL="1711325" indent="-1370013"/>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𝑐𝑎𝑡h</m:t>
                        </m:r>
                        <m:r>
                          <a:rPr lang="en-US" sz="2000" i="1">
                            <a:latin typeface="Cambria Math" panose="02040503050406030204" pitchFamily="18" charset="0"/>
                          </a:rPr>
                          <m:t>,</m:t>
                        </m:r>
                        <m:r>
                          <a:rPr lang="en-US" sz="2000" i="1">
                            <a:latin typeface="Cambria Math" panose="02040503050406030204" pitchFamily="18" charset="0"/>
                          </a:rPr>
                          <m:t>𝑚𝑜𝑛𝑜</m:t>
                        </m:r>
                      </m:sub>
                    </m:sSub>
                  </m:oMath>
                </a14:m>
                <a:r>
                  <a:rPr lang="en-US" sz="2000" dirty="0">
                    <a:latin typeface="Arial" panose="020B0604020202020204" pitchFamily="34" charset="0"/>
                    <a:cs typeface="Arial" panose="020B0604020202020204" pitchFamily="34" charset="0"/>
                  </a:rPr>
                  <a:t> </a:t>
                </a:r>
                <a:r>
                  <a:rPr lang="en-US" sz="2000" dirty="0">
                    <a:latin typeface="Cambria Math" panose="02040503050406030204" pitchFamily="18" charset="0"/>
                    <a:ea typeface="Cambria Math" panose="02040503050406030204" pitchFamily="18" charset="0"/>
                    <a:cs typeface="Arial" panose="020B0604020202020204" pitchFamily="34" charset="0"/>
                  </a:rPr>
                  <a:t>=</a:t>
                </a:r>
                <a:r>
                  <a:rPr lang="en-US" dirty="0">
                    <a:latin typeface="Arial" panose="020B0604020202020204" pitchFamily="34" charset="0"/>
                    <a:ea typeface="Cambria Math" panose="02040503050406030204" pitchFamily="18" charset="0"/>
                    <a:cs typeface="Arial" panose="020B0604020202020204" pitchFamily="34" charset="0"/>
                  </a:rPr>
                  <a:t> </a:t>
                </a:r>
                <a:r>
                  <a:rPr lang="en-US" u="sng" dirty="0">
                    <a:solidFill>
                      <a:srgbClr val="FF0000"/>
                    </a:solidFill>
                    <a:latin typeface="Arial" panose="020B0604020202020204" pitchFamily="34" charset="0"/>
                    <a:ea typeface="Cambria Math" panose="02040503050406030204" pitchFamily="18" charset="0"/>
                    <a:cs typeface="Arial" panose="020B0604020202020204" pitchFamily="34" charset="0"/>
                  </a:rPr>
                  <a:t>total</a:t>
                </a:r>
                <a:r>
                  <a:rPr lang="en-US" dirty="0">
                    <a:latin typeface="Arial" panose="020B0604020202020204" pitchFamily="34" charset="0"/>
                    <a:ea typeface="Cambria Math" panose="02040503050406030204" pitchFamily="18" charset="0"/>
                    <a:cs typeface="Arial" panose="020B0604020202020204" pitchFamily="34" charset="0"/>
                  </a:rPr>
                  <a:t> current at </a:t>
                </a:r>
                <a:r>
                  <a:rPr lang="en-US" u="sng" dirty="0">
                    <a:solidFill>
                      <a:srgbClr val="FF0000"/>
                    </a:solidFill>
                    <a:latin typeface="Arial" panose="020B0604020202020204" pitchFamily="34" charset="0"/>
                    <a:ea typeface="Cambria Math" panose="02040503050406030204" pitchFamily="18" charset="0"/>
                    <a:cs typeface="Arial" panose="020B0604020202020204" pitchFamily="34" charset="0"/>
                  </a:rPr>
                  <a:t>all</a:t>
                </a:r>
                <a:r>
                  <a:rPr lang="en-US" dirty="0">
                    <a:latin typeface="Arial" panose="020B0604020202020204" pitchFamily="34" charset="0"/>
                    <a:ea typeface="Cambria Math" panose="02040503050406030204" pitchFamily="18" charset="0"/>
                    <a:cs typeface="Arial" panose="020B0604020202020204" pitchFamily="34" charset="0"/>
                  </a:rPr>
                  <a:t> cathodes in reactor (A)</a:t>
                </a:r>
                <a:endParaRPr lang="en-US" sz="2000" dirty="0">
                  <a:latin typeface="Arial" panose="020B0604020202020204" pitchFamily="34" charset="0"/>
                  <a:cs typeface="Arial" panose="020B0604020202020204" pitchFamily="34" charset="0"/>
                </a:endParaRPr>
              </a:p>
              <a:p>
                <a:pPr marL="1711325" indent="-1371600"/>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𝑎</m:t>
                        </m:r>
                        <m:r>
                          <a:rPr lang="en-US" sz="2000" b="0" i="1" smtClean="0">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𝑚𝑜𝑛𝑜</m:t>
                        </m:r>
                      </m:sub>
                    </m:sSub>
                  </m:oMath>
                </a14:m>
                <a:r>
                  <a:rPr lang="en-US" sz="2000" dirty="0">
                    <a:latin typeface="Arial" panose="020B0604020202020204" pitchFamily="34" charset="0"/>
                    <a:cs typeface="Arial" panose="020B0604020202020204" pitchFamily="34" charset="0"/>
                  </a:rPr>
                  <a:t> </a:t>
                </a:r>
                <a:r>
                  <a:rPr lang="en-US" sz="2000" dirty="0">
                    <a:latin typeface="Cambria Math" panose="02040503050406030204" pitchFamily="18" charset="0"/>
                    <a:ea typeface="Cambria Math" panose="02040503050406030204" pitchFamily="18" charset="0"/>
                    <a:cs typeface="Arial" panose="020B0604020202020204" pitchFamily="34" charset="0"/>
                  </a:rPr>
                  <a:t>=</a:t>
                </a:r>
                <a:r>
                  <a:rPr lang="en-US" dirty="0">
                    <a:latin typeface="Arial" panose="020B0604020202020204" pitchFamily="34" charset="0"/>
                    <a:ea typeface="Cambria Math" panose="02040503050406030204" pitchFamily="18" charset="0"/>
                    <a:cs typeface="Arial" panose="020B0604020202020204" pitchFamily="34" charset="0"/>
                  </a:rPr>
                  <a:t>    </a:t>
                </a:r>
                <a:r>
                  <a:rPr lang="en-US" u="sng" dirty="0">
                    <a:solidFill>
                      <a:srgbClr val="FF0000"/>
                    </a:solidFill>
                    <a:latin typeface="Arial" panose="020B0604020202020204" pitchFamily="34" charset="0"/>
                    <a:ea typeface="Cambria Math" panose="02040503050406030204" pitchFamily="18" charset="0"/>
                    <a:cs typeface="Arial" panose="020B0604020202020204" pitchFamily="34" charset="0"/>
                  </a:rPr>
                  <a:t>total</a:t>
                </a:r>
                <a:r>
                  <a:rPr lang="en-US" dirty="0">
                    <a:latin typeface="Arial" panose="020B0604020202020204" pitchFamily="34" charset="0"/>
                    <a:ea typeface="Cambria Math" panose="02040503050406030204" pitchFamily="18" charset="0"/>
                    <a:cs typeface="Arial" panose="020B0604020202020204" pitchFamily="34" charset="0"/>
                  </a:rPr>
                  <a:t> current at </a:t>
                </a:r>
                <a:r>
                  <a:rPr lang="en-US" u="sng" dirty="0">
                    <a:solidFill>
                      <a:srgbClr val="FF0000"/>
                    </a:solidFill>
                    <a:latin typeface="Arial" panose="020B0604020202020204" pitchFamily="34" charset="0"/>
                    <a:ea typeface="Cambria Math" panose="02040503050406030204" pitchFamily="18" charset="0"/>
                    <a:cs typeface="Arial" panose="020B0604020202020204" pitchFamily="34" charset="0"/>
                  </a:rPr>
                  <a:t>all</a:t>
                </a:r>
                <a:r>
                  <a:rPr lang="en-US" dirty="0">
                    <a:latin typeface="Arial" panose="020B0604020202020204" pitchFamily="34" charset="0"/>
                    <a:ea typeface="Cambria Math" panose="02040503050406030204" pitchFamily="18" charset="0"/>
                    <a:cs typeface="Arial" panose="020B0604020202020204" pitchFamily="34" charset="0"/>
                  </a:rPr>
                  <a:t> anodes in reactor (A)</a:t>
                </a:r>
                <a:endParaRPr lang="en-US" sz="2000" dirty="0">
                  <a:latin typeface="Arial" panose="020B0604020202020204" pitchFamily="34" charset="0"/>
                  <a:cs typeface="Arial" panose="020B0604020202020204" pitchFamily="34" charset="0"/>
                </a:endParaRPr>
              </a:p>
              <a:p>
                <a:pPr marL="341313"/>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910787" y="278850"/>
                <a:ext cx="5421412" cy="4320478"/>
              </a:xfrm>
              <a:prstGeom prst="rect">
                <a:avLst/>
              </a:prstGeom>
              <a:blipFill>
                <a:blip r:embed="rId3"/>
                <a:stretch>
                  <a:fillRect t="-847"/>
                </a:stretch>
              </a:blipFill>
            </p:spPr>
            <p:txBody>
              <a:bodyPr/>
              <a:lstStyle/>
              <a:p>
                <a:r>
                  <a:rPr lang="en-US">
                    <a:noFill/>
                  </a:rPr>
                  <a:t> </a:t>
                </a:r>
              </a:p>
            </p:txBody>
          </p:sp>
        </mc:Fallback>
      </mc:AlternateContent>
      <p:cxnSp>
        <p:nvCxnSpPr>
          <p:cNvPr id="11" name="Straight Connector 10"/>
          <p:cNvCxnSpPr/>
          <p:nvPr/>
        </p:nvCxnSpPr>
        <p:spPr>
          <a:xfrm>
            <a:off x="4206240" y="591074"/>
            <a:ext cx="0" cy="3436030"/>
          </a:xfrm>
          <a:prstGeom prst="line">
            <a:avLst/>
          </a:prstGeom>
          <a:ln w="22225">
            <a:solidFill>
              <a:srgbClr val="FF0000"/>
            </a:solidFill>
          </a:ln>
        </p:spPr>
        <p:style>
          <a:lnRef idx="1">
            <a:schemeClr val="accent2"/>
          </a:lnRef>
          <a:fillRef idx="0">
            <a:schemeClr val="accent2"/>
          </a:fillRef>
          <a:effectRef idx="0">
            <a:schemeClr val="accent2"/>
          </a:effectRef>
          <a:fontRef idx="minor">
            <a:schemeClr val="tx1"/>
          </a:fontRef>
        </p:style>
      </p:cxnSp>
      <p:grpSp>
        <p:nvGrpSpPr>
          <p:cNvPr id="19" name="Group 18"/>
          <p:cNvGrpSpPr/>
          <p:nvPr/>
        </p:nvGrpSpPr>
        <p:grpSpPr>
          <a:xfrm>
            <a:off x="0" y="4027104"/>
            <a:ext cx="8198892" cy="461665"/>
            <a:chOff x="208128" y="3723995"/>
            <a:chExt cx="8198892" cy="461665"/>
          </a:xfrm>
        </p:grpSpPr>
        <mc:AlternateContent xmlns:mc="http://schemas.openxmlformats.org/markup-compatibility/2006" xmlns:a14="http://schemas.microsoft.com/office/drawing/2010/main">
          <mc:Choice Requires="a14">
            <p:sp>
              <p:nvSpPr>
                <p:cNvPr id="13" name="TextBox 12"/>
                <p:cNvSpPr txBox="1"/>
                <p:nvPr/>
              </p:nvSpPr>
              <p:spPr>
                <a:xfrm>
                  <a:off x="208128" y="3781809"/>
                  <a:ext cx="3821373" cy="39158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Consider the case where</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𝑓</m:t>
                          </m:r>
                        </m:sub>
                      </m:sSub>
                      <m:r>
                        <a:rPr lang="en-US" b="0" i="1" smtClean="0">
                          <a:latin typeface="Cambria Math" panose="02040503050406030204" pitchFamily="18" charset="0"/>
                        </a:rPr>
                        <m:t>= </m:t>
                      </m:r>
                      <m:r>
                        <a:rPr lang="en-US" i="1">
                          <a:latin typeface="Cambria Math" panose="02040503050406030204" pitchFamily="18" charset="0"/>
                        </a:rPr>
                        <m:t>𝑞</m:t>
                      </m:r>
                      <m:r>
                        <a:rPr lang="en-US" b="0" i="1" smtClean="0">
                          <a:latin typeface="Cambria Math" panose="02040503050406030204" pitchFamily="18" charset="0"/>
                        </a:rPr>
                        <m:t>.    </m:t>
                      </m:r>
                    </m:oMath>
                  </a14:m>
                  <a:endParaRPr lang="en-US" dirty="0">
                    <a:latin typeface="Arial" panose="020B0604020202020204" pitchFamily="34" charset="0"/>
                    <a:cs typeface="Arial" panose="020B0604020202020204"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08128" y="3781809"/>
                  <a:ext cx="3821373" cy="391582"/>
                </a:xfrm>
                <a:prstGeom prst="rect">
                  <a:avLst/>
                </a:prstGeom>
                <a:blipFill>
                  <a:blip r:embed="rId4"/>
                  <a:stretch>
                    <a:fillRect l="-1435" t="-9375"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121623" y="3723995"/>
                  <a:ext cx="4285397" cy="461665"/>
                </a:xfrm>
                <a:prstGeom prst="rect">
                  <a:avLst/>
                </a:prstGeom>
                <a:noFill/>
              </p:spPr>
              <p:txBody>
                <a:bodyPr wrap="square" rtlCol="0">
                  <a:spAutoFit/>
                </a:bodyPr>
                <a:lstStyle/>
                <a:p>
                  <a:r>
                    <a:rPr lang="en-US" sz="2400" dirty="0">
                      <a:latin typeface="Cambria Math" panose="02040503050406030204" pitchFamily="18" charset="0"/>
                      <a:ea typeface="Cambria Math" panose="02040503050406030204" pitchFamily="18" charset="0"/>
                    </a:rPr>
                    <a:t>∴   </a:t>
                  </a:r>
                  <a:r>
                    <a:rPr lang="en-US" dirty="0">
                      <a:latin typeface="Arial" panose="020B0604020202020204" pitchFamily="34" charset="0"/>
                      <a:ea typeface="Cambria Math" panose="02040503050406030204" pitchFamily="18" charset="0"/>
                      <a:cs typeface="Arial" panose="020B0604020202020204" pitchFamily="34" charset="0"/>
                    </a:rPr>
                    <a:t>solution volume </a:t>
                  </a:r>
                  <a14:m>
                    <m:oMath xmlns:m="http://schemas.openxmlformats.org/officeDocument/2006/math">
                      <m:r>
                        <a:rPr lang="en-US" sz="2000" i="1">
                          <a:latin typeface="Cambria Math" panose="02040503050406030204" pitchFamily="18" charset="0"/>
                          <a:cs typeface="Arial" panose="020B0604020202020204" pitchFamily="34" charset="0"/>
                        </a:rPr>
                        <m:t>𝑉</m:t>
                      </m:r>
                    </m:oMath>
                  </a14:m>
                  <a:r>
                    <a:rPr lang="en-US" dirty="0">
                      <a:latin typeface="Arial" panose="020B0604020202020204" pitchFamily="34" charset="0"/>
                      <a:ea typeface="Cambria Math" panose="02040503050406030204" pitchFamily="18" charset="0"/>
                      <a:cs typeface="Arial" panose="020B0604020202020204" pitchFamily="34" charset="0"/>
                    </a:rPr>
                    <a:t> remains constant </a:t>
                  </a:r>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4121623" y="3723995"/>
                  <a:ext cx="4285397" cy="461665"/>
                </a:xfrm>
                <a:prstGeom prst="rect">
                  <a:avLst/>
                </a:prstGeom>
                <a:blipFill>
                  <a:blip r:embed="rId5"/>
                  <a:stretch>
                    <a:fillRect l="-2276" t="-10667" r="-142" b="-30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 name="TextBox 15"/>
              <p:cNvSpPr txBox="1"/>
              <p:nvPr/>
            </p:nvSpPr>
            <p:spPr>
              <a:xfrm>
                <a:off x="199600" y="5691350"/>
                <a:ext cx="2457734" cy="40011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How to evaluate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𝑀</m:t>
                        </m:r>
                      </m:sub>
                    </m:sSub>
                  </m:oMath>
                </a14:m>
                <a:r>
                  <a:rPr lang="en-US" dirty="0">
                    <a:latin typeface="Arial" panose="020B0604020202020204" pitchFamily="34" charset="0"/>
                    <a:cs typeface="Arial" panose="020B0604020202020204" pitchFamily="34" charset="0"/>
                  </a:rPr>
                  <a:t>?</a:t>
                </a:r>
              </a:p>
            </p:txBody>
          </p:sp>
        </mc:Choice>
        <mc:Fallback xmlns="">
          <p:sp>
            <p:nvSpPr>
              <p:cNvPr id="16" name="TextBox 15"/>
              <p:cNvSpPr txBox="1">
                <a:spLocks noRot="1" noChangeAspect="1" noMove="1" noResize="1" noEditPoints="1" noAdjustHandles="1" noChangeArrowheads="1" noChangeShapeType="1" noTextEdit="1"/>
              </p:cNvSpPr>
              <p:nvPr/>
            </p:nvSpPr>
            <p:spPr>
              <a:xfrm>
                <a:off x="199600" y="5691350"/>
                <a:ext cx="2457734" cy="400110"/>
              </a:xfrm>
              <a:prstGeom prst="rect">
                <a:avLst/>
              </a:prstGeom>
              <a:blipFill>
                <a:blip r:embed="rId6"/>
                <a:stretch>
                  <a:fillRect l="-2233" t="-3077" b="-23077"/>
                </a:stretch>
              </a:blipFill>
            </p:spPr>
            <p:txBody>
              <a:bodyPr/>
              <a:lstStyle/>
              <a:p>
                <a:r>
                  <a:rPr lang="en-US">
                    <a:noFill/>
                  </a:rPr>
                  <a:t> </a:t>
                </a:r>
              </a:p>
            </p:txBody>
          </p:sp>
        </mc:Fallback>
      </mc:AlternateContent>
      <p:sp>
        <p:nvSpPr>
          <p:cNvPr id="18" name="TextBox 17"/>
          <p:cNvSpPr txBox="1"/>
          <p:nvPr/>
        </p:nvSpPr>
        <p:spPr>
          <a:xfrm>
            <a:off x="343934" y="388276"/>
            <a:ext cx="2537346" cy="400110"/>
          </a:xfrm>
          <a:prstGeom prst="rect">
            <a:avLst/>
          </a:prstGeom>
          <a:noFill/>
        </p:spPr>
        <p:txBody>
          <a:bodyPr wrap="square" rtlCol="0">
            <a:spAutoFit/>
          </a:bodyPr>
          <a:lstStyle/>
          <a:p>
            <a:r>
              <a:rPr lang="en-US" sz="2000" u="sng" dirty="0">
                <a:latin typeface="Arial" panose="020B0604020202020204" pitchFamily="34" charset="0"/>
                <a:cs typeface="Arial" panose="020B0604020202020204" pitchFamily="34" charset="0"/>
              </a:rPr>
              <a:t>Example 1</a:t>
            </a:r>
          </a:p>
        </p:txBody>
      </p:sp>
      <p:sp>
        <p:nvSpPr>
          <p:cNvPr id="7" name="TextBox 6"/>
          <p:cNvSpPr txBox="1"/>
          <p:nvPr/>
        </p:nvSpPr>
        <p:spPr>
          <a:xfrm>
            <a:off x="0" y="4472036"/>
            <a:ext cx="3504786" cy="369332"/>
          </a:xfrm>
          <a:prstGeom prst="rect">
            <a:avLst/>
          </a:prstGeom>
          <a:noFill/>
        </p:spPr>
        <p:txBody>
          <a:bodyPr wrap="square" rtlCol="0">
            <a:spAutoFit/>
          </a:bodyPr>
          <a:lstStyle/>
          <a:p>
            <a:r>
              <a:rPr lang="en-US" u="sng" dirty="0">
                <a:latin typeface="Arial" panose="020B0604020202020204" pitchFamily="34" charset="0"/>
                <a:cs typeface="Arial" panose="020B0604020202020204" pitchFamily="34" charset="0"/>
              </a:rPr>
              <a:t>Transient balance on </a:t>
            </a:r>
            <a:r>
              <a:rPr lang="en-US" u="sng" dirty="0" err="1">
                <a:latin typeface="Arial" panose="020B0604020202020204" pitchFamily="34" charset="0"/>
                <a:cs typeface="Arial" panose="020B0604020202020204" pitchFamily="34" charset="0"/>
              </a:rPr>
              <a:t>M</a:t>
            </a:r>
            <a:r>
              <a:rPr lang="en-US" u="sng" baseline="30000" dirty="0" err="1">
                <a:latin typeface="Arial" panose="020B0604020202020204" pitchFamily="34" charset="0"/>
                <a:cs typeface="Arial" panose="020B0604020202020204" pitchFamily="34" charset="0"/>
              </a:rPr>
              <a:t>n</a:t>
            </a:r>
            <a:r>
              <a:rPr lang="en-US" u="sng" baseline="30000" dirty="0">
                <a:latin typeface="Arial" panose="020B0604020202020204" pitchFamily="34" charset="0"/>
                <a:cs typeface="Arial" panose="020B0604020202020204" pitchFamily="34" charset="0"/>
              </a:rPr>
              <a:t>+</a:t>
            </a:r>
            <a:r>
              <a:rPr lang="en-US" u="sng" dirty="0">
                <a:latin typeface="Arial" panose="020B0604020202020204" pitchFamily="34" charset="0"/>
                <a:cs typeface="Arial" panose="020B0604020202020204" pitchFamily="34" charset="0"/>
              </a:rPr>
              <a:t> ion</a:t>
            </a:r>
            <a:r>
              <a:rPr lang="en-US" dirty="0">
                <a:latin typeface="Arial" panose="020B0604020202020204" pitchFamily="34" charset="0"/>
                <a:cs typeface="Arial" panose="020B0604020202020204" pitchFamily="34" charset="0"/>
              </a:rPr>
              <a:t>:</a:t>
            </a:r>
          </a:p>
        </p:txBody>
      </p:sp>
      <p:grpSp>
        <p:nvGrpSpPr>
          <p:cNvPr id="12" name="Group 11"/>
          <p:cNvGrpSpPr/>
          <p:nvPr/>
        </p:nvGrpSpPr>
        <p:grpSpPr>
          <a:xfrm>
            <a:off x="0" y="4882686"/>
            <a:ext cx="6219402" cy="671981"/>
            <a:chOff x="-51439" y="4953513"/>
            <a:chExt cx="6219402" cy="671981"/>
          </a:xfrm>
        </p:grpSpPr>
        <mc:AlternateContent xmlns:mc="http://schemas.openxmlformats.org/markup-compatibility/2006" xmlns:a14="http://schemas.microsoft.com/office/drawing/2010/main">
          <mc:Choice Requires="a14">
            <p:sp>
              <p:nvSpPr>
                <p:cNvPr id="2" name="TextBox 1"/>
                <p:cNvSpPr txBox="1"/>
                <p:nvPr/>
              </p:nvSpPr>
              <p:spPr>
                <a:xfrm>
                  <a:off x="148161" y="4953513"/>
                  <a:ext cx="6019802" cy="614592"/>
                </a:xfrm>
                <a:prstGeom prst="rect">
                  <a:avLst/>
                </a:prstGeom>
                <a:noFill/>
              </p:spPr>
              <p:txBody>
                <a:bodyPr wrap="square" rtlCol="0">
                  <a:spAutoFit/>
                </a:bodyPr>
                <a:lstStyle/>
                <a:p>
                  <a:endParaRPr lang="en-US" sz="1000" dirty="0">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𝑞</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𝑀</m:t>
                                </m:r>
                              </m:e>
                              <m:sub>
                                <m:r>
                                  <a:rPr lang="en-US" sz="2000" b="0" i="1" smtClean="0">
                                    <a:latin typeface="Cambria Math" panose="02040503050406030204" pitchFamily="18" charset="0"/>
                                    <a:cs typeface="Arial" panose="020B0604020202020204" pitchFamily="34" charset="0"/>
                                  </a:rPr>
                                  <m:t>𝑓</m:t>
                                </m:r>
                              </m:sub>
                            </m:sSub>
                          </m:sub>
                        </m:sSub>
                        <m:r>
                          <a:rPr lang="en-US" sz="2000" b="0" i="1" smtClean="0">
                            <a:latin typeface="Cambria Math" panose="02040503050406030204" pitchFamily="18" charset="0"/>
                            <a:cs typeface="Arial" panose="020B0604020202020204" pitchFamily="34" charset="0"/>
                          </a:rPr>
                          <m:t> − </m:t>
                        </m:r>
                        <m:r>
                          <a:rPr lang="en-US" sz="2000" b="0" i="1" smtClean="0">
                            <a:latin typeface="Cambria Math" panose="02040503050406030204" pitchFamily="18" charset="0"/>
                            <a:cs typeface="Arial" panose="020B0604020202020204" pitchFamily="34" charset="0"/>
                          </a:rPr>
                          <m:t>𝑞</m:t>
                        </m:r>
                        <m:r>
                          <a:rPr lang="en-US" sz="2000" b="0" i="1" smtClean="0">
                            <a:latin typeface="Cambria Math" panose="02040503050406030204" pitchFamily="18" charset="0"/>
                            <a:cs typeface="Arial" panose="020B0604020202020204" pitchFamily="34" charset="0"/>
                          </a:rPr>
                          <m:t> </m:t>
                        </m:r>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𝑀</m:t>
                            </m:r>
                          </m:sub>
                        </m:sSub>
                        <m:r>
                          <a:rPr lang="en-US" sz="2000" b="0" i="1" smtClean="0">
                            <a:latin typeface="Cambria Math" panose="02040503050406030204" pitchFamily="18" charset="0"/>
                            <a:cs typeface="Arial" panose="020B0604020202020204" pitchFamily="34" charset="0"/>
                          </a:rPr>
                          <m:t>  +??____??</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3</m:t>
                            </m:r>
                          </m:e>
                        </m:d>
                        <m:r>
                          <a:rPr lang="en-US" sz="2000" b="0" i="1" smtClean="0">
                            <a:latin typeface="Cambria Math" panose="02040503050406030204" pitchFamily="18" charset="0"/>
                            <a:cs typeface="Arial" panose="020B0604020202020204" pitchFamily="34" charset="0"/>
                          </a:rPr>
                          <m:t>          </m:t>
                        </m:r>
                      </m:oMath>
                    </m:oMathPara>
                  </a14:m>
                  <a:endParaRPr lang="en-US" sz="2000" dirty="0">
                    <a:latin typeface="Arial" panose="020B0604020202020204" pitchFamily="34" charset="0"/>
                    <a:cs typeface="Arial" panose="020B0604020202020204"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48161" y="4953513"/>
                  <a:ext cx="6019802" cy="614592"/>
                </a:xfrm>
                <a:prstGeom prst="rect">
                  <a:avLst/>
                </a:prstGeom>
                <a:blipFill>
                  <a:blip r:embed="rId7"/>
                  <a:stretch>
                    <a:fillRect b="-396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1439" y="5007248"/>
                  <a:ext cx="997527" cy="6182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Arial" panose="020B0604020202020204" pitchFamily="34" charset="0"/>
                          </a:rPr>
                          <m:t>𝑉</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𝑑</m:t>
                            </m:r>
                            <m:r>
                              <a:rPr lang="en-US" i="1">
                                <a:latin typeface="Cambria Math" panose="02040503050406030204" pitchFamily="18" charset="0"/>
                                <a:cs typeface="Arial" panose="020B0604020202020204" pitchFamily="34" charset="0"/>
                              </a:rPr>
                              <m:t> </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𝐶</m:t>
                                </m:r>
                              </m:e>
                              <m:sub>
                                <m:r>
                                  <a:rPr lang="en-US" i="1">
                                    <a:latin typeface="Cambria Math" panose="02040503050406030204" pitchFamily="18" charset="0"/>
                                    <a:cs typeface="Arial" panose="020B0604020202020204" pitchFamily="34" charset="0"/>
                                  </a:rPr>
                                  <m:t>𝑀</m:t>
                                </m:r>
                              </m:sub>
                            </m:sSub>
                          </m:num>
                          <m:den>
                            <m:r>
                              <a:rPr lang="en-US" i="1">
                                <a:latin typeface="Cambria Math" panose="02040503050406030204" pitchFamily="18" charset="0"/>
                                <a:cs typeface="Arial" panose="020B0604020202020204" pitchFamily="34" charset="0"/>
                              </a:rPr>
                              <m:t>𝑑𝑡</m:t>
                            </m:r>
                          </m:den>
                        </m:f>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51439" y="5007248"/>
                  <a:ext cx="997527" cy="618246"/>
                </a:xfrm>
                <a:prstGeom prst="rect">
                  <a:avLst/>
                </a:prstGeom>
                <a:blipFill>
                  <a:blip r:embed="rId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29132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500"/>
                                        <p:tgtEl>
                                          <p:spTgt spid="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fade">
                                      <p:cBhvr>
                                        <p:cTn id="32" dur="500"/>
                                        <p:tgtEl>
                                          <p:spTgt spid="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Effect transition="in" filter="fade">
                                      <p:cBhvr>
                                        <p:cTn id="37" dur="500"/>
                                        <p:tgtEl>
                                          <p:spTgt spid="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6" end="6"/>
                                            </p:txEl>
                                          </p:spTgt>
                                        </p:tgtEl>
                                        <p:attrNameLst>
                                          <p:attrName>style.visibility</p:attrName>
                                        </p:attrNameLst>
                                      </p:cBhvr>
                                      <p:to>
                                        <p:strVal val="visible"/>
                                      </p:to>
                                    </p:set>
                                    <p:animEffect transition="in" filter="fade">
                                      <p:cBhvr>
                                        <p:cTn id="42" dur="500"/>
                                        <p:tgtEl>
                                          <p:spTgt spid="9">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383865"/>
            <a:ext cx="8720666" cy="639762"/>
          </a:xfrm>
        </p:spPr>
        <p:txBody>
          <a:bodyPr>
            <a:noAutofit/>
          </a:bodyPr>
          <a:lstStyle/>
          <a:p>
            <a:pPr defTabSz="1057275">
              <a:tabLst>
                <a:tab pos="2060575" algn="l"/>
                <a:tab pos="2116138" algn="l"/>
                <a:tab pos="2347913" algn="l"/>
              </a:tabLst>
            </a:pPr>
            <a:r>
              <a:rPr lang="en-US" sz="2800" u="sng" dirty="0"/>
              <a:t>Pre- Quiz</a:t>
            </a:r>
            <a:r>
              <a:rPr lang="en-US" sz="2800" dirty="0"/>
              <a:t>:     Determine the Oxidation States of the     	Atoms in the Following Species</a:t>
            </a:r>
          </a:p>
        </p:txBody>
      </p:sp>
      <p:sp>
        <p:nvSpPr>
          <p:cNvPr id="3" name="Content Placeholder 2"/>
          <p:cNvSpPr>
            <a:spLocks noGrp="1"/>
          </p:cNvSpPr>
          <p:nvPr>
            <p:ph idx="1"/>
          </p:nvPr>
        </p:nvSpPr>
        <p:spPr>
          <a:xfrm>
            <a:off x="641445" y="1262602"/>
            <a:ext cx="8282421" cy="1316825"/>
          </a:xfrm>
        </p:spPr>
        <p:txBody>
          <a:bodyPr>
            <a:noAutofit/>
          </a:bodyPr>
          <a:lstStyle/>
          <a:p>
            <a:pPr marL="341313" indent="-341313">
              <a:buFont typeface="+mj-lt"/>
              <a:buAutoNum type="alphaLcParenR"/>
            </a:pPr>
            <a:r>
              <a:rPr lang="en-US" sz="2000" dirty="0" err="1"/>
              <a:t>FeO</a:t>
            </a:r>
            <a:r>
              <a:rPr lang="en-US" sz="2000" dirty="0"/>
              <a:t>                 c)  AlF</a:t>
            </a:r>
            <a:r>
              <a:rPr lang="en-US" sz="2000" baseline="-25000" dirty="0"/>
              <a:t>4</a:t>
            </a:r>
            <a:r>
              <a:rPr lang="en-US" sz="2000" baseline="40000" dirty="0"/>
              <a:t>-</a:t>
            </a:r>
            <a:r>
              <a:rPr lang="en-US" sz="2000" dirty="0"/>
              <a:t>             e)  </a:t>
            </a:r>
            <a:r>
              <a:rPr lang="en-US" sz="2000" dirty="0" err="1"/>
              <a:t>AlOOH</a:t>
            </a:r>
            <a:r>
              <a:rPr lang="en-US" sz="2000" dirty="0"/>
              <a:t>          g) O</a:t>
            </a:r>
            <a:r>
              <a:rPr lang="en-US" sz="2000" baseline="-25000" dirty="0"/>
              <a:t>2</a:t>
            </a:r>
            <a:r>
              <a:rPr lang="en-US" sz="2000" dirty="0"/>
              <a:t>F  </a:t>
            </a:r>
          </a:p>
          <a:p>
            <a:pPr marL="457200" indent="-457200">
              <a:buFont typeface="+mj-lt"/>
              <a:buAutoNum type="alphaLcParenR"/>
            </a:pPr>
            <a:endParaRPr lang="en-US" sz="2000" dirty="0"/>
          </a:p>
          <a:p>
            <a:pPr marL="341313" indent="-341313">
              <a:buFont typeface="+mj-lt"/>
              <a:buAutoNum type="alphaLcParenR"/>
            </a:pPr>
            <a:r>
              <a:rPr lang="en-US" sz="2000" dirty="0" err="1"/>
              <a:t>LiH</a:t>
            </a:r>
            <a:r>
              <a:rPr lang="en-US" sz="2000" dirty="0"/>
              <a:t>                  d)  </a:t>
            </a:r>
            <a:r>
              <a:rPr lang="en-US" sz="2000" dirty="0" err="1"/>
              <a:t>OCl</a:t>
            </a:r>
            <a:r>
              <a:rPr lang="en-US" sz="2000" baseline="40000" dirty="0"/>
              <a:t>-</a:t>
            </a:r>
            <a:r>
              <a:rPr lang="en-US" sz="2000" dirty="0"/>
              <a:t>              f)  PO</a:t>
            </a:r>
            <a:r>
              <a:rPr lang="en-US" sz="2000" baseline="-25000" dirty="0"/>
              <a:t>4</a:t>
            </a:r>
            <a:r>
              <a:rPr lang="en-US" sz="2000" baseline="30000" dirty="0"/>
              <a:t>3-</a:t>
            </a:r>
            <a:r>
              <a:rPr lang="en-US" sz="2000" dirty="0"/>
              <a:t>             h)  NaO</a:t>
            </a:r>
            <a:r>
              <a:rPr lang="en-US" sz="2000" baseline="-25000" dirty="0"/>
              <a:t>2</a:t>
            </a:r>
            <a:r>
              <a:rPr lang="en-US" sz="2000" dirty="0"/>
              <a:t> </a:t>
            </a:r>
            <a:endParaRPr lang="en-US" sz="2000" baseline="30000" dirty="0"/>
          </a:p>
          <a:p>
            <a:pPr marL="457200" indent="-457200">
              <a:buFont typeface="+mj-lt"/>
              <a:buAutoNum type="alphaLcParenR"/>
            </a:pPr>
            <a:endParaRPr lang="en-US" sz="2000" dirty="0"/>
          </a:p>
          <a:p>
            <a:pPr marL="0" indent="0">
              <a:buNone/>
            </a:pPr>
            <a:endParaRPr lang="en-US" sz="2000" dirty="0"/>
          </a:p>
          <a:p>
            <a:pPr marL="457200" indent="-457200">
              <a:buFont typeface="+mj-lt"/>
              <a:buAutoNum type="alphaLcParenR"/>
            </a:pPr>
            <a:endParaRPr lang="en-US" sz="2000" dirty="0"/>
          </a:p>
          <a:p>
            <a:pPr marL="457200" indent="-457200">
              <a:buFont typeface="+mj-lt"/>
              <a:buAutoNum type="alphaLcParenR"/>
            </a:pPr>
            <a:endParaRPr lang="en-US" sz="2000" dirty="0"/>
          </a:p>
          <a:p>
            <a:pPr marL="457200" indent="-457200">
              <a:buFont typeface="+mj-lt"/>
              <a:buAutoNum type="alphaLcParenR"/>
            </a:pPr>
            <a:endParaRPr lang="en-US" sz="2000" dirty="0"/>
          </a:p>
          <a:p>
            <a:pPr marL="457200" indent="-457200">
              <a:buFont typeface="+mj-lt"/>
              <a:buAutoNum type="alphaLcParenR"/>
            </a:pPr>
            <a:endParaRPr lang="en-US" sz="2000" dirty="0"/>
          </a:p>
          <a:p>
            <a:pPr marL="457200" indent="-457200">
              <a:buFont typeface="+mj-lt"/>
              <a:buAutoNum type="alphaLcParenR"/>
            </a:pPr>
            <a:endParaRPr lang="en-US" sz="2000" baseline="30000" dirty="0"/>
          </a:p>
          <a:p>
            <a:pPr marL="0" indent="0">
              <a:buNone/>
            </a:pPr>
            <a:endParaRPr lang="en-US" sz="1200" dirty="0"/>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8077200" y="6356349"/>
            <a:ext cx="2133600" cy="365125"/>
          </a:xfrm>
        </p:spPr>
        <p:txBody>
          <a:bodyPr/>
          <a:lstStyle/>
          <a:p>
            <a:fld id="{A748D552-2E59-4C4C-ACBB-207C47251780}" type="slidenum">
              <a:rPr lang="en-US" smtClean="0"/>
              <a:t>12</a:t>
            </a:fld>
            <a:endParaRPr lang="en-US" dirty="0"/>
          </a:p>
        </p:txBody>
      </p:sp>
      <p:pic>
        <p:nvPicPr>
          <p:cNvPr id="6" name="Picture 5"/>
          <p:cNvPicPr>
            <a:picLocks noChangeAspect="1"/>
          </p:cNvPicPr>
          <p:nvPr/>
        </p:nvPicPr>
        <p:blipFill>
          <a:blip r:embed="rId3"/>
          <a:stretch>
            <a:fillRect/>
          </a:stretch>
        </p:blipFill>
        <p:spPr>
          <a:xfrm>
            <a:off x="641445" y="2541524"/>
            <a:ext cx="7435755" cy="3814825"/>
          </a:xfrm>
          <a:prstGeom prst="rect">
            <a:avLst/>
          </a:prstGeom>
        </p:spPr>
      </p:pic>
    </p:spTree>
    <p:extLst>
      <p:ext uri="{BB962C8B-B14F-4D97-AF65-F5344CB8AC3E}">
        <p14:creationId xmlns:p14="http://schemas.microsoft.com/office/powerpoint/2010/main" val="208622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FFBAD8-AB46-5E9E-D100-6DDC51C803A6}"/>
              </a:ext>
            </a:extLst>
          </p:cNvPr>
          <p:cNvSpPr>
            <a:spLocks noGrp="1"/>
          </p:cNvSpPr>
          <p:nvPr>
            <p:ph type="ftr" sz="quarter" idx="11"/>
          </p:nvPr>
        </p:nvSpPr>
        <p:spPr/>
        <p:txBody>
          <a:bodyPr/>
          <a:lstStyle/>
          <a:p>
            <a:r>
              <a:rPr lang="en-US"/>
              <a:t>ChE 331 – F19</a:t>
            </a:r>
          </a:p>
        </p:txBody>
      </p:sp>
      <p:sp>
        <p:nvSpPr>
          <p:cNvPr id="5" name="Slide Number Placeholder 4">
            <a:extLst>
              <a:ext uri="{FF2B5EF4-FFF2-40B4-BE49-F238E27FC236}">
                <a16:creationId xmlns:a16="http://schemas.microsoft.com/office/drawing/2014/main" id="{6E7E6BC6-A538-F1E2-21E7-6B125398E330}"/>
              </a:ext>
            </a:extLst>
          </p:cNvPr>
          <p:cNvSpPr>
            <a:spLocks noGrp="1"/>
          </p:cNvSpPr>
          <p:nvPr>
            <p:ph type="sldNum" sz="quarter" idx="12"/>
          </p:nvPr>
        </p:nvSpPr>
        <p:spPr/>
        <p:txBody>
          <a:bodyPr/>
          <a:lstStyle/>
          <a:p>
            <a:fld id="{A748D552-2E59-4C4C-ACBB-207C47251780}" type="slidenum">
              <a:rPr lang="en-US" smtClean="0"/>
              <a:t>13</a:t>
            </a:fld>
            <a:endParaRPr lang="en-US"/>
          </a:p>
        </p:txBody>
      </p:sp>
      <p:pic>
        <p:nvPicPr>
          <p:cNvPr id="7" name="Picture 6">
            <a:extLst>
              <a:ext uri="{FF2B5EF4-FFF2-40B4-BE49-F238E27FC236}">
                <a16:creationId xmlns:a16="http://schemas.microsoft.com/office/drawing/2014/main" id="{B2D56A76-AC70-A453-7482-C6A349566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768" y="0"/>
            <a:ext cx="5656464" cy="6858000"/>
          </a:xfrm>
          <a:prstGeom prst="rect">
            <a:avLst/>
          </a:prstGeom>
        </p:spPr>
      </p:pic>
    </p:spTree>
    <p:extLst>
      <p:ext uri="{BB962C8B-B14F-4D97-AF65-F5344CB8AC3E}">
        <p14:creationId xmlns:p14="http://schemas.microsoft.com/office/powerpoint/2010/main" val="1839725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56792" y="447726"/>
                <a:ext cx="8030415" cy="2394304"/>
              </a:xfrm>
            </p:spPr>
            <p:txBody>
              <a:bodyPr>
                <a:normAutofit fontScale="47500" lnSpcReduction="20000"/>
              </a:bodyPr>
              <a:lstStyle/>
              <a:p>
                <a:pPr marL="682625" indent="-395288">
                  <a:buFont typeface="Wingdings" panose="05000000000000000000" pitchFamily="2" charset="2"/>
                  <a:buChar char="Ø"/>
                </a:pPr>
                <a14:m>
                  <m:oMath xmlns:m="http://schemas.openxmlformats.org/officeDocument/2006/math">
                    <m:r>
                      <m:rPr>
                        <m:nor/>
                      </m:rPr>
                      <a:rPr lang="en-US" sz="4500" dirty="0" smtClean="0">
                        <a:latin typeface="Cambria Math" panose="02040503050406030204" pitchFamily="18" charset="0"/>
                        <a:ea typeface="Cambria Math" panose="02040503050406030204" pitchFamily="18" charset="0"/>
                      </a:rPr>
                      <m:t>𝓝</m:t>
                    </m:r>
                    <m:r>
                      <m:rPr>
                        <m:nor/>
                      </m:rPr>
                      <a:rPr lang="en-US" sz="4500" baseline="-25000" dirty="0" smtClean="0">
                        <a:latin typeface="Cambria Math" panose="02040503050406030204" pitchFamily="18" charset="0"/>
                        <a:ea typeface="Cambria Math" panose="02040503050406030204" pitchFamily="18" charset="0"/>
                      </a:rPr>
                      <m:t>av</m:t>
                    </m:r>
                    <m:sSub>
                      <m:sSubPr>
                        <m:ctrlPr>
                          <a:rPr lang="en-US" sz="4500" i="1">
                            <a:latin typeface="Cambria Math" panose="02040503050406030204" pitchFamily="18" charset="0"/>
                            <a:ea typeface="Cambria Math" panose="02040503050406030204" pitchFamily="18" charset="0"/>
                          </a:rPr>
                        </m:ctrlPr>
                      </m:sSubPr>
                      <m:e>
                        <m:r>
                          <a:rPr lang="en-US" sz="4500" i="1">
                            <a:latin typeface="Cambria Math" panose="02040503050406030204" pitchFamily="18" charset="0"/>
                            <a:ea typeface="Cambria Math" panose="02040503050406030204" pitchFamily="18" charset="0"/>
                          </a:rPr>
                          <m:t> </m:t>
                        </m:r>
                        <m:r>
                          <a:rPr lang="en-US" sz="4500" i="1">
                            <a:latin typeface="Cambria Math" panose="02040503050406030204" pitchFamily="18" charset="0"/>
                            <a:ea typeface="Cambria Math" panose="02040503050406030204" pitchFamily="18" charset="0"/>
                          </a:rPr>
                          <m:t>𝑒</m:t>
                        </m:r>
                      </m:e>
                      <m:sub>
                        <m:r>
                          <a:rPr lang="en-US" sz="4500" i="1">
                            <a:latin typeface="Cambria Math" panose="02040503050406030204" pitchFamily="18" charset="0"/>
                            <a:ea typeface="Cambria Math" panose="02040503050406030204" pitchFamily="18" charset="0"/>
                          </a:rPr>
                          <m:t>0</m:t>
                        </m:r>
                      </m:sub>
                    </m:sSub>
                  </m:oMath>
                </a14:m>
                <a:r>
                  <a:rPr lang="en-US" sz="4500" dirty="0">
                    <a:latin typeface="Cambria Math" panose="02040503050406030204" pitchFamily="18" charset="0"/>
                    <a:ea typeface="Cambria Math" panose="02040503050406030204" pitchFamily="18" charset="0"/>
                  </a:rPr>
                  <a:t> </a:t>
                </a:r>
                <a:r>
                  <a:rPr lang="en-US" sz="4500" dirty="0">
                    <a:ea typeface="Cambria Math" panose="02040503050406030204" pitchFamily="18" charset="0"/>
                  </a:rPr>
                  <a:t>is a universal constant given the name </a:t>
                </a:r>
                <a:r>
                  <a:rPr lang="en-US" sz="4500" u="sng" dirty="0">
                    <a:ea typeface="Cambria Math" panose="02040503050406030204" pitchFamily="18" charset="0"/>
                  </a:rPr>
                  <a:t>Faraday constant F</a:t>
                </a:r>
              </a:p>
              <a:p>
                <a:pPr marL="287337" indent="0">
                  <a:buNone/>
                </a:pPr>
                <a:endParaRPr lang="en-US" sz="2500" u="sng" dirty="0">
                  <a:latin typeface="Cambria Math" panose="02040503050406030204" pitchFamily="18" charset="0"/>
                  <a:ea typeface="Cambria Math" panose="02040503050406030204" pitchFamily="18" charset="0"/>
                </a:endParaRPr>
              </a:p>
              <a:p>
                <a:pPr marL="287337" indent="0">
                  <a:buNone/>
                </a:pPr>
                <a:r>
                  <a:rPr lang="en-US" sz="4500" dirty="0">
                    <a:latin typeface="Cambria Math" panose="02040503050406030204" pitchFamily="18" charset="0"/>
                    <a:ea typeface="Cambria Math" panose="02040503050406030204" pitchFamily="18" charset="0"/>
                  </a:rPr>
                  <a:t>       ∴   </a:t>
                </a:r>
                <a14:m>
                  <m:oMath xmlns:m="http://schemas.openxmlformats.org/officeDocument/2006/math">
                    <m:r>
                      <a:rPr lang="en-US" sz="4500" b="0" i="1" smtClean="0">
                        <a:latin typeface="Cambria Math" panose="02040503050406030204" pitchFamily="18" charset="0"/>
                        <a:ea typeface="Cambria Math" panose="02040503050406030204" pitchFamily="18" charset="0"/>
                      </a:rPr>
                      <m:t>𝐹</m:t>
                    </m:r>
                    <m:r>
                      <a:rPr lang="en-US" sz="4500" b="0" i="1" smtClean="0">
                        <a:latin typeface="Cambria Math" panose="02040503050406030204" pitchFamily="18" charset="0"/>
                        <a:ea typeface="Cambria Math" panose="02040503050406030204" pitchFamily="18" charset="0"/>
                      </a:rPr>
                      <m:t>  ≡   </m:t>
                    </m:r>
                    <m:r>
                      <m:rPr>
                        <m:nor/>
                      </m:rPr>
                      <a:rPr lang="en-US" sz="4500" dirty="0">
                        <a:latin typeface="Cambria Math" panose="02040503050406030204" pitchFamily="18" charset="0"/>
                        <a:ea typeface="Cambria Math" panose="02040503050406030204" pitchFamily="18" charset="0"/>
                      </a:rPr>
                      <m:t>𝓝</m:t>
                    </m:r>
                    <m:r>
                      <m:rPr>
                        <m:nor/>
                      </m:rPr>
                      <a:rPr lang="en-US" sz="4500" baseline="-25000" dirty="0">
                        <a:latin typeface="Cambria Math" panose="02040503050406030204" pitchFamily="18" charset="0"/>
                        <a:ea typeface="Cambria Math" panose="02040503050406030204" pitchFamily="18" charset="0"/>
                      </a:rPr>
                      <m:t>av</m:t>
                    </m:r>
                    <m:sSub>
                      <m:sSubPr>
                        <m:ctrlPr>
                          <a:rPr lang="en-US" sz="4500" i="1">
                            <a:latin typeface="Cambria Math" panose="02040503050406030204" pitchFamily="18" charset="0"/>
                            <a:ea typeface="Cambria Math" panose="02040503050406030204" pitchFamily="18" charset="0"/>
                          </a:rPr>
                        </m:ctrlPr>
                      </m:sSubPr>
                      <m:e>
                        <m:r>
                          <a:rPr lang="en-US" sz="4500" i="1">
                            <a:latin typeface="Cambria Math" panose="02040503050406030204" pitchFamily="18" charset="0"/>
                            <a:ea typeface="Cambria Math" panose="02040503050406030204" pitchFamily="18" charset="0"/>
                          </a:rPr>
                          <m:t> </m:t>
                        </m:r>
                        <m:r>
                          <a:rPr lang="en-US" sz="4500" i="1">
                            <a:latin typeface="Cambria Math" panose="02040503050406030204" pitchFamily="18" charset="0"/>
                            <a:ea typeface="Cambria Math" panose="02040503050406030204" pitchFamily="18" charset="0"/>
                          </a:rPr>
                          <m:t>𝑒</m:t>
                        </m:r>
                      </m:e>
                      <m:sub>
                        <m:r>
                          <a:rPr lang="en-US" sz="4500" i="1">
                            <a:latin typeface="Cambria Math" panose="02040503050406030204" pitchFamily="18" charset="0"/>
                            <a:ea typeface="Cambria Math" panose="02040503050406030204" pitchFamily="18" charset="0"/>
                          </a:rPr>
                          <m:t>0</m:t>
                        </m:r>
                      </m:sub>
                    </m:sSub>
                    <m:r>
                      <a:rPr lang="en-US" sz="4500" b="0" i="1" smtClean="0">
                        <a:latin typeface="Cambria Math" panose="02040503050406030204" pitchFamily="18" charset="0"/>
                        <a:ea typeface="Cambria Math" panose="02040503050406030204" pitchFamily="18" charset="0"/>
                      </a:rPr>
                      <m:t> =   </m:t>
                    </m:r>
                    <m:d>
                      <m:dPr>
                        <m:ctrlPr>
                          <a:rPr lang="en-US" sz="4500" b="0" i="1" smtClean="0">
                            <a:latin typeface="Cambria Math" panose="02040503050406030204" pitchFamily="18" charset="0"/>
                            <a:ea typeface="Cambria Math" panose="02040503050406030204" pitchFamily="18" charset="0"/>
                          </a:rPr>
                        </m:ctrlPr>
                      </m:dPr>
                      <m:e>
                        <m:r>
                          <a:rPr lang="en-US" sz="4500" b="0" i="1" smtClean="0">
                            <a:latin typeface="Cambria Math" panose="02040503050406030204" pitchFamily="18" charset="0"/>
                            <a:ea typeface="Cambria Math" panose="02040503050406030204" pitchFamily="18" charset="0"/>
                          </a:rPr>
                          <m:t>6.0214 </m:t>
                        </m:r>
                        <m:r>
                          <m:rPr>
                            <m:nor/>
                          </m:rPr>
                          <a:rPr lang="en-US" sz="4500" b="0" i="0" smtClean="0">
                            <a:latin typeface="Cambria Math" panose="02040503050406030204" pitchFamily="18" charset="0"/>
                            <a:ea typeface="Cambria Math" panose="02040503050406030204" pitchFamily="18" charset="0"/>
                          </a:rPr>
                          <m:t>x</m:t>
                        </m:r>
                        <m:r>
                          <a:rPr lang="en-US" sz="4500" b="0" i="1" smtClean="0">
                            <a:latin typeface="Cambria Math" panose="02040503050406030204" pitchFamily="18" charset="0"/>
                            <a:ea typeface="Cambria Math" panose="02040503050406030204" pitchFamily="18" charset="0"/>
                          </a:rPr>
                          <m:t> </m:t>
                        </m:r>
                        <m:sSup>
                          <m:sSupPr>
                            <m:ctrlPr>
                              <a:rPr lang="en-US" sz="4500" b="0" i="1" smtClean="0">
                                <a:latin typeface="Cambria Math" panose="02040503050406030204" pitchFamily="18" charset="0"/>
                                <a:ea typeface="Cambria Math" panose="02040503050406030204" pitchFamily="18" charset="0"/>
                              </a:rPr>
                            </m:ctrlPr>
                          </m:sSupPr>
                          <m:e>
                            <m:r>
                              <a:rPr lang="en-US" sz="4500" b="0" i="1" smtClean="0">
                                <a:latin typeface="Cambria Math" panose="02040503050406030204" pitchFamily="18" charset="0"/>
                                <a:ea typeface="Cambria Math" panose="02040503050406030204" pitchFamily="18" charset="0"/>
                              </a:rPr>
                              <m:t>10</m:t>
                            </m:r>
                          </m:e>
                          <m:sup>
                            <m:r>
                              <a:rPr lang="en-US" sz="4500" b="0" i="1" smtClean="0">
                                <a:latin typeface="Cambria Math" panose="02040503050406030204" pitchFamily="18" charset="0"/>
                                <a:ea typeface="Cambria Math" panose="02040503050406030204" pitchFamily="18" charset="0"/>
                              </a:rPr>
                              <m:t>23</m:t>
                            </m:r>
                          </m:sup>
                        </m:sSup>
                        <m:r>
                          <a:rPr lang="en-US" sz="4500" b="0" i="1" smtClean="0">
                            <a:latin typeface="Cambria Math" panose="02040503050406030204" pitchFamily="18" charset="0"/>
                            <a:ea typeface="Cambria Math" panose="02040503050406030204" pitchFamily="18" charset="0"/>
                          </a:rPr>
                          <m:t> </m:t>
                        </m:r>
                        <m:sSup>
                          <m:sSupPr>
                            <m:ctrlPr>
                              <a:rPr lang="en-US" sz="4500" b="0" i="1" smtClean="0">
                                <a:latin typeface="Cambria Math" panose="02040503050406030204" pitchFamily="18" charset="0"/>
                                <a:ea typeface="Cambria Math" panose="02040503050406030204" pitchFamily="18" charset="0"/>
                              </a:rPr>
                            </m:ctrlPr>
                          </m:sSupPr>
                          <m:e>
                            <m:r>
                              <m:rPr>
                                <m:nor/>
                              </m:rPr>
                              <a:rPr lang="en-US" sz="4500" b="0" i="0" smtClean="0">
                                <a:latin typeface="Cambria Math" panose="02040503050406030204" pitchFamily="18" charset="0"/>
                                <a:ea typeface="Cambria Math" panose="02040503050406030204" pitchFamily="18" charset="0"/>
                              </a:rPr>
                              <m:t>mol</m:t>
                            </m:r>
                          </m:e>
                          <m:sup>
                            <m:r>
                              <m:rPr>
                                <m:nor/>
                              </m:rPr>
                              <a:rPr lang="en-US" sz="4500" b="0" i="0" smtClean="0">
                                <a:latin typeface="Cambria Math" panose="02040503050406030204" pitchFamily="18" charset="0"/>
                                <a:ea typeface="Cambria Math" panose="02040503050406030204" pitchFamily="18" charset="0"/>
                              </a:rPr>
                              <m:t>−1</m:t>
                            </m:r>
                          </m:sup>
                        </m:sSup>
                      </m:e>
                    </m:d>
                    <m:r>
                      <a:rPr lang="en-US" sz="4500" b="0" i="1" smtClean="0">
                        <a:latin typeface="Cambria Math" panose="02040503050406030204" pitchFamily="18" charset="0"/>
                        <a:ea typeface="Cambria Math" panose="02040503050406030204" pitchFamily="18" charset="0"/>
                      </a:rPr>
                      <m:t> </m:t>
                    </m:r>
                    <m:d>
                      <m:dPr>
                        <m:ctrlPr>
                          <a:rPr lang="en-US" sz="4500" b="0" i="1" smtClean="0">
                            <a:latin typeface="Cambria Math" panose="02040503050406030204" pitchFamily="18" charset="0"/>
                            <a:ea typeface="Cambria Math" panose="02040503050406030204" pitchFamily="18" charset="0"/>
                          </a:rPr>
                        </m:ctrlPr>
                      </m:dPr>
                      <m:e>
                        <m:r>
                          <a:rPr lang="en-US" sz="4500" b="0" i="1" smtClean="0">
                            <a:latin typeface="Cambria Math" panose="02040503050406030204" pitchFamily="18" charset="0"/>
                            <a:ea typeface="Cambria Math" panose="02040503050406030204" pitchFamily="18" charset="0"/>
                          </a:rPr>
                          <m:t>1.60218 </m:t>
                        </m:r>
                        <m:r>
                          <a:rPr lang="en-US" sz="4500" b="0" i="1" smtClean="0">
                            <a:latin typeface="Cambria Math" panose="02040503050406030204" pitchFamily="18" charset="0"/>
                            <a:ea typeface="Cambria Math" panose="02040503050406030204" pitchFamily="18" charset="0"/>
                          </a:rPr>
                          <m:t>𝑥</m:t>
                        </m:r>
                        <m:r>
                          <a:rPr lang="en-US" sz="4500" b="0" i="1" smtClean="0">
                            <a:latin typeface="Cambria Math" panose="02040503050406030204" pitchFamily="18" charset="0"/>
                            <a:ea typeface="Cambria Math" panose="02040503050406030204" pitchFamily="18" charset="0"/>
                          </a:rPr>
                          <m:t> </m:t>
                        </m:r>
                        <m:sSup>
                          <m:sSupPr>
                            <m:ctrlPr>
                              <a:rPr lang="en-US" sz="4500" b="0" i="1" smtClean="0">
                                <a:latin typeface="Cambria Math" panose="02040503050406030204" pitchFamily="18" charset="0"/>
                                <a:ea typeface="Cambria Math" panose="02040503050406030204" pitchFamily="18" charset="0"/>
                              </a:rPr>
                            </m:ctrlPr>
                          </m:sSupPr>
                          <m:e>
                            <m:r>
                              <a:rPr lang="en-US" sz="4500" b="0" i="1" smtClean="0">
                                <a:latin typeface="Cambria Math" panose="02040503050406030204" pitchFamily="18" charset="0"/>
                                <a:ea typeface="Cambria Math" panose="02040503050406030204" pitchFamily="18" charset="0"/>
                              </a:rPr>
                              <m:t>10</m:t>
                            </m:r>
                          </m:e>
                          <m:sup>
                            <m:r>
                              <a:rPr lang="en-US" sz="4500" b="0" i="1" smtClean="0">
                                <a:latin typeface="Cambria Math" panose="02040503050406030204" pitchFamily="18" charset="0"/>
                                <a:ea typeface="Cambria Math" panose="02040503050406030204" pitchFamily="18" charset="0"/>
                              </a:rPr>
                              <m:t>−19</m:t>
                            </m:r>
                          </m:sup>
                        </m:sSup>
                        <m:r>
                          <a:rPr lang="en-US" sz="4500" b="0" i="1" smtClean="0">
                            <a:latin typeface="Cambria Math" panose="02040503050406030204" pitchFamily="18" charset="0"/>
                            <a:ea typeface="Cambria Math" panose="02040503050406030204" pitchFamily="18" charset="0"/>
                          </a:rPr>
                          <m:t> </m:t>
                        </m:r>
                        <m:r>
                          <m:rPr>
                            <m:nor/>
                          </m:rPr>
                          <a:rPr lang="en-US" sz="4500" b="0" i="0" smtClean="0">
                            <a:latin typeface="Cambria Math" panose="02040503050406030204" pitchFamily="18" charset="0"/>
                            <a:ea typeface="Cambria Math" panose="02040503050406030204" pitchFamily="18" charset="0"/>
                          </a:rPr>
                          <m:t>C</m:t>
                        </m:r>
                      </m:e>
                    </m:d>
                  </m:oMath>
                </a14:m>
                <a:endParaRPr lang="en-US" sz="4500" b="0" dirty="0">
                  <a:latin typeface="Cambria Math" panose="02040503050406030204" pitchFamily="18" charset="0"/>
                  <a:ea typeface="Cambria Math" panose="02040503050406030204" pitchFamily="18" charset="0"/>
                </a:endParaRPr>
              </a:p>
              <a:p>
                <a:pPr marL="287337" indent="0">
                  <a:buNone/>
                </a:pPr>
                <a:endParaRPr lang="en-US" sz="2500" b="0" dirty="0">
                  <a:latin typeface="Cambria Math" panose="02040503050406030204" pitchFamily="18" charset="0"/>
                  <a:ea typeface="Cambria Math" panose="02040503050406030204" pitchFamily="18" charset="0"/>
                </a:endParaRPr>
              </a:p>
              <a:p>
                <a:pPr marL="287337" indent="0">
                  <a:buNone/>
                </a:pPr>
                <a:r>
                  <a:rPr lang="en-US" sz="4500" dirty="0">
                    <a:latin typeface="Cambria Math" panose="02040503050406030204" pitchFamily="18" charset="0"/>
                    <a:ea typeface="Cambria Math" panose="02040503050406030204" pitchFamily="18" charset="0"/>
                  </a:rPr>
                  <a:t>                                         </a:t>
                </a:r>
                <a14:m>
                  <m:oMath xmlns:m="http://schemas.openxmlformats.org/officeDocument/2006/math">
                    <m:r>
                      <a:rPr lang="en-US" sz="4500" b="0" i="1" smtClean="0">
                        <a:latin typeface="Cambria Math" panose="02040503050406030204" pitchFamily="18" charset="0"/>
                        <a:ea typeface="Cambria Math" panose="02040503050406030204" pitchFamily="18" charset="0"/>
                      </a:rPr>
                      <m:t>=   </m:t>
                    </m:r>
                    <m:r>
                      <a:rPr lang="en-CA" sz="4500" b="0" i="1" smtClean="0">
                        <a:latin typeface="Cambria Math" panose="02040503050406030204" pitchFamily="18" charset="0"/>
                        <a:ea typeface="Cambria Math" panose="02040503050406030204" pitchFamily="18" charset="0"/>
                      </a:rPr>
                      <m:t>9.647 </m:t>
                    </m:r>
                    <m:r>
                      <a:rPr lang="en-CA" sz="4500" b="0" i="1" smtClean="0">
                        <a:latin typeface="Cambria Math" panose="02040503050406030204" pitchFamily="18" charset="0"/>
                        <a:ea typeface="Cambria Math" panose="02040503050406030204" pitchFamily="18" charset="0"/>
                      </a:rPr>
                      <m:t>𝐸</m:t>
                    </m:r>
                    <m:r>
                      <a:rPr lang="en-CA" sz="4500" b="0" i="1" smtClean="0">
                        <a:latin typeface="Cambria Math" panose="02040503050406030204" pitchFamily="18" charset="0"/>
                        <a:ea typeface="Cambria Math" panose="02040503050406030204" pitchFamily="18" charset="0"/>
                      </a:rPr>
                      <m:t>4</m:t>
                    </m:r>
                    <m:f>
                      <m:fPr>
                        <m:ctrlPr>
                          <a:rPr lang="en-CA" sz="4500" b="0" i="1" smtClean="0">
                            <a:latin typeface="Cambria Math" panose="02040503050406030204" pitchFamily="18" charset="0"/>
                            <a:ea typeface="Cambria Math" panose="02040503050406030204" pitchFamily="18" charset="0"/>
                          </a:rPr>
                        </m:ctrlPr>
                      </m:fPr>
                      <m:num>
                        <m:r>
                          <a:rPr lang="en-CA" sz="4500" b="0" i="1" smtClean="0">
                            <a:latin typeface="Cambria Math" panose="02040503050406030204" pitchFamily="18" charset="0"/>
                            <a:ea typeface="Cambria Math" panose="02040503050406030204" pitchFamily="18" charset="0"/>
                          </a:rPr>
                          <m:t>𝐶</m:t>
                        </m:r>
                      </m:num>
                      <m:den>
                        <m:r>
                          <a:rPr lang="en-CA" sz="4500" b="0" i="1" smtClean="0">
                            <a:latin typeface="Cambria Math" panose="02040503050406030204" pitchFamily="18" charset="0"/>
                            <a:ea typeface="Cambria Math" panose="02040503050406030204" pitchFamily="18" charset="0"/>
                          </a:rPr>
                          <m:t>𝑚𝑜𝑙</m:t>
                        </m:r>
                      </m:den>
                    </m:f>
                  </m:oMath>
                </a14:m>
                <a:endParaRPr lang="en-US" sz="2500" dirty="0">
                  <a:latin typeface="Cambria Math" panose="02040503050406030204" pitchFamily="18" charset="0"/>
                  <a:ea typeface="Cambria Math" panose="020405030504060302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56792" y="447726"/>
                <a:ext cx="8030415" cy="2394304"/>
              </a:xfrm>
              <a:blipFill>
                <a:blip r:embed="rId2"/>
                <a:stretch>
                  <a:fillRect t="-423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697906" y="6356349"/>
            <a:ext cx="2133600" cy="365125"/>
          </a:xfrm>
        </p:spPr>
        <p:txBody>
          <a:bodyPr/>
          <a:lstStyle/>
          <a:p>
            <a:fld id="{A748D552-2E59-4C4C-ACBB-207C47251780}" type="slidenum">
              <a:rPr lang="en-US" smtClean="0"/>
              <a:t>14</a:t>
            </a:fld>
            <a:endParaRPr lang="en-US" dirty="0"/>
          </a:p>
        </p:txBody>
      </p:sp>
      <p:grpSp>
        <p:nvGrpSpPr>
          <p:cNvPr id="8" name="Group 7"/>
          <p:cNvGrpSpPr/>
          <p:nvPr/>
        </p:nvGrpSpPr>
        <p:grpSpPr>
          <a:xfrm>
            <a:off x="4929238" y="1032957"/>
            <a:ext cx="3910084" cy="611921"/>
            <a:chOff x="5083791" y="1926814"/>
            <a:chExt cx="3910084" cy="587805"/>
          </a:xfrm>
        </p:grpSpPr>
        <p:sp>
          <p:nvSpPr>
            <p:cNvPr id="6" name="TextBox 5"/>
            <p:cNvSpPr txBox="1"/>
            <p:nvPr/>
          </p:nvSpPr>
          <p:spPr>
            <a:xfrm>
              <a:off x="5869675" y="1929844"/>
              <a:ext cx="3124200" cy="584775"/>
            </a:xfrm>
            <a:prstGeom prst="rect">
              <a:avLst/>
            </a:prstGeom>
            <a:noFill/>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charge associated with an Avogadro’s number of electrons</a:t>
              </a:r>
            </a:p>
          </p:txBody>
        </p:sp>
        <p:sp>
          <p:nvSpPr>
            <p:cNvPr id="7" name="Right Arrow 6"/>
            <p:cNvSpPr/>
            <p:nvPr/>
          </p:nvSpPr>
          <p:spPr>
            <a:xfrm rot="10800000">
              <a:off x="5083791" y="1926814"/>
              <a:ext cx="669878" cy="584773"/>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9220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0196B-4B1E-6535-69A6-ADD14C796C7D}"/>
              </a:ext>
            </a:extLst>
          </p:cNvPr>
          <p:cNvSpPr>
            <a:spLocks noGrp="1"/>
          </p:cNvSpPr>
          <p:nvPr>
            <p:ph type="title"/>
          </p:nvPr>
        </p:nvSpPr>
        <p:spPr>
          <a:xfrm>
            <a:off x="457200" y="649961"/>
            <a:ext cx="8229600" cy="639762"/>
          </a:xfrm>
        </p:spPr>
        <p:txBody>
          <a:bodyPr>
            <a:normAutofit fontScale="90000"/>
          </a:bodyPr>
          <a:lstStyle/>
          <a:p>
            <a:r>
              <a:rPr lang="en-US" dirty="0"/>
              <a:t>END FOR Pre - QUIZ</a:t>
            </a:r>
            <a:br>
              <a:rPr lang="en-US" dirty="0"/>
            </a:br>
            <a:r>
              <a:rPr lang="en-US" dirty="0"/>
              <a:t>Set-up for Lecture Problems for 11 Jan</a:t>
            </a:r>
            <a:br>
              <a:rPr lang="en-US" dirty="0"/>
            </a:br>
            <a:r>
              <a:rPr lang="en-US" dirty="0"/>
              <a:t>See below</a:t>
            </a:r>
            <a:endParaRPr lang="en-CA" dirty="0"/>
          </a:p>
        </p:txBody>
      </p:sp>
      <p:sp>
        <p:nvSpPr>
          <p:cNvPr id="3" name="Content Placeholder 2">
            <a:extLst>
              <a:ext uri="{FF2B5EF4-FFF2-40B4-BE49-F238E27FC236}">
                <a16:creationId xmlns:a16="http://schemas.microsoft.com/office/drawing/2014/main" id="{8D9C5445-0295-E8C7-E6B9-931B29F1403F}"/>
              </a:ext>
            </a:extLst>
          </p:cNvPr>
          <p:cNvSpPr>
            <a:spLocks noGrp="1"/>
          </p:cNvSpPr>
          <p:nvPr>
            <p:ph idx="1"/>
          </p:nvPr>
        </p:nvSpPr>
        <p:spPr>
          <a:xfrm>
            <a:off x="457200" y="1581347"/>
            <a:ext cx="8229600" cy="4525963"/>
          </a:xfrm>
        </p:spPr>
        <p:txBody>
          <a:bodyPr/>
          <a:lstStyle/>
          <a:p>
            <a:endParaRPr lang="en-US" dirty="0"/>
          </a:p>
          <a:p>
            <a:r>
              <a:rPr lang="en-CA" dirty="0"/>
              <a:t>Lectures will not be posted the complete solution Lecture Problems. Students must be in class to get the complete the Lecture problem.</a:t>
            </a:r>
          </a:p>
          <a:p>
            <a:r>
              <a:rPr lang="en-CA" dirty="0"/>
              <a:t>Midterms and Exam can be used Quizzes, Assignments and Lecture Problems in the exams but they must be written in your own writing. </a:t>
            </a:r>
          </a:p>
        </p:txBody>
      </p:sp>
      <p:sp>
        <p:nvSpPr>
          <p:cNvPr id="4" name="Footer Placeholder 3">
            <a:extLst>
              <a:ext uri="{FF2B5EF4-FFF2-40B4-BE49-F238E27FC236}">
                <a16:creationId xmlns:a16="http://schemas.microsoft.com/office/drawing/2014/main" id="{6646EDAF-5218-9E02-1D07-18B2E6565053}"/>
              </a:ext>
            </a:extLst>
          </p:cNvPr>
          <p:cNvSpPr>
            <a:spLocks noGrp="1"/>
          </p:cNvSpPr>
          <p:nvPr>
            <p:ph type="ftr" sz="quarter" idx="11"/>
          </p:nvPr>
        </p:nvSpPr>
        <p:spPr/>
        <p:txBody>
          <a:bodyPr/>
          <a:lstStyle/>
          <a:p>
            <a:r>
              <a:rPr lang="en-US"/>
              <a:t>ChE 331 – F19</a:t>
            </a:r>
          </a:p>
        </p:txBody>
      </p:sp>
      <p:sp>
        <p:nvSpPr>
          <p:cNvPr id="5" name="Slide Number Placeholder 4">
            <a:extLst>
              <a:ext uri="{FF2B5EF4-FFF2-40B4-BE49-F238E27FC236}">
                <a16:creationId xmlns:a16="http://schemas.microsoft.com/office/drawing/2014/main" id="{02662EE6-915E-88E9-7711-EE2CE80FF81A}"/>
              </a:ext>
            </a:extLst>
          </p:cNvPr>
          <p:cNvSpPr>
            <a:spLocks noGrp="1"/>
          </p:cNvSpPr>
          <p:nvPr>
            <p:ph type="sldNum" sz="quarter" idx="12"/>
          </p:nvPr>
        </p:nvSpPr>
        <p:spPr/>
        <p:txBody>
          <a:bodyPr/>
          <a:lstStyle/>
          <a:p>
            <a:fld id="{A748D552-2E59-4C4C-ACBB-207C47251780}" type="slidenum">
              <a:rPr lang="en-US" smtClean="0"/>
              <a:t>15</a:t>
            </a:fld>
            <a:endParaRPr lang="en-US"/>
          </a:p>
        </p:txBody>
      </p:sp>
    </p:spTree>
    <p:extLst>
      <p:ext uri="{BB962C8B-B14F-4D97-AF65-F5344CB8AC3E}">
        <p14:creationId xmlns:p14="http://schemas.microsoft.com/office/powerpoint/2010/main" val="1035513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Examples of Applying Faraday’s Law</a:t>
            </a:r>
          </a:p>
        </p:txBody>
      </p:sp>
      <p:sp>
        <p:nvSpPr>
          <p:cNvPr id="3" name="Content Placeholder 2"/>
          <p:cNvSpPr>
            <a:spLocks noGrp="1"/>
          </p:cNvSpPr>
          <p:nvPr>
            <p:ph idx="1"/>
          </p:nvPr>
        </p:nvSpPr>
        <p:spPr>
          <a:xfrm>
            <a:off x="457200" y="914400"/>
            <a:ext cx="8229600" cy="1273453"/>
          </a:xfrm>
        </p:spPr>
        <p:txBody>
          <a:bodyPr/>
          <a:lstStyle/>
          <a:p>
            <a:pPr marL="0" indent="0">
              <a:buNone/>
            </a:pPr>
            <a:r>
              <a:rPr lang="en-US" sz="1800" u="sng" dirty="0"/>
              <a:t>Lecture Example</a:t>
            </a:r>
            <a:r>
              <a:rPr lang="en-US" sz="1800" dirty="0"/>
              <a:t>:</a:t>
            </a:r>
          </a:p>
          <a:p>
            <a:pPr marL="0" indent="0">
              <a:buNone/>
            </a:pPr>
            <a:endParaRPr lang="en-US" sz="800" dirty="0"/>
          </a:p>
          <a:p>
            <a:pPr marL="0" indent="0">
              <a:buNone/>
            </a:pPr>
            <a:r>
              <a:rPr lang="en-US" sz="1800" dirty="0"/>
              <a:t>Apply Faraday’s law to describe the current in terms of the production rates of </a:t>
            </a:r>
            <a:r>
              <a:rPr lang="en-US" sz="1800" dirty="0" err="1"/>
              <a:t>Pb</a:t>
            </a:r>
            <a:r>
              <a:rPr lang="en-US" sz="1800" dirty="0"/>
              <a:t> and PbO</a:t>
            </a:r>
            <a:r>
              <a:rPr lang="en-US" sz="1800" baseline="-25000" dirty="0"/>
              <a:t>2</a:t>
            </a:r>
            <a:r>
              <a:rPr lang="en-US" sz="1800" dirty="0"/>
              <a:t> in a lead-acid battery:</a:t>
            </a:r>
            <a:endParaRPr lang="en-US" sz="1800" baseline="-25000" dirty="0"/>
          </a:p>
          <a:p>
            <a:pPr marL="0" indent="0">
              <a:buNone/>
            </a:pPr>
            <a:endParaRPr lang="en-US" sz="1200" dirty="0"/>
          </a:p>
        </p:txBody>
      </p:sp>
      <p:sp>
        <p:nvSpPr>
          <p:cNvPr id="4" name="Rectangle 3"/>
          <p:cNvSpPr/>
          <p:nvPr/>
        </p:nvSpPr>
        <p:spPr>
          <a:xfrm>
            <a:off x="211540" y="1984544"/>
            <a:ext cx="8720919" cy="369332"/>
          </a:xfrm>
          <a:prstGeom prst="rect">
            <a:avLst/>
          </a:prstGeom>
        </p:spPr>
        <p:txBody>
          <a:bodyPr wrap="square">
            <a:spAutoFit/>
          </a:bodyPr>
          <a:lstStyle/>
          <a:p>
            <a:pPr lvl="1"/>
            <a:r>
              <a:rPr lang="en-US" dirty="0" err="1">
                <a:latin typeface="Arial" panose="020B0604020202020204" pitchFamily="34" charset="0"/>
                <a:cs typeface="Arial" panose="020B0604020202020204" pitchFamily="34" charset="0"/>
              </a:rPr>
              <a:t>Pb</a:t>
            </a:r>
            <a:r>
              <a:rPr lang="en-US" dirty="0">
                <a:latin typeface="Arial" panose="020B0604020202020204" pitchFamily="34" charset="0"/>
                <a:cs typeface="Arial" panose="020B0604020202020204" pitchFamily="34" charset="0"/>
              </a:rPr>
              <a:t>(s)  +  PbO</a:t>
            </a:r>
            <a:r>
              <a:rPr lang="en-US" baseline="-25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(s)</a:t>
            </a:r>
            <a:r>
              <a:rPr lang="en-US" baseline="-250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  2HSO</a:t>
            </a:r>
            <a:r>
              <a:rPr lang="en-US" baseline="-25000" dirty="0">
                <a:latin typeface="Arial" panose="020B0604020202020204" pitchFamily="34" charset="0"/>
                <a:cs typeface="Arial" panose="020B0604020202020204" pitchFamily="34" charset="0"/>
              </a:rPr>
              <a:t>4</a:t>
            </a:r>
            <a:r>
              <a:rPr lang="en-US" baseline="300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aq</a:t>
            </a:r>
            <a:r>
              <a:rPr lang="en-US" dirty="0">
                <a:latin typeface="Arial" panose="020B0604020202020204" pitchFamily="34" charset="0"/>
                <a:cs typeface="Arial" panose="020B0604020202020204" pitchFamily="34" charset="0"/>
              </a:rPr>
              <a:t>)  +  2H</a:t>
            </a:r>
            <a:r>
              <a:rPr lang="en-US" baseline="300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aq</a:t>
            </a:r>
            <a:r>
              <a:rPr lang="en-US" dirty="0">
                <a:latin typeface="Arial" panose="020B0604020202020204" pitchFamily="34" charset="0"/>
                <a:cs typeface="Arial" panose="020B0604020202020204" pitchFamily="34" charset="0"/>
              </a:rPr>
              <a:t>)   </a:t>
            </a:r>
            <a:r>
              <a:rPr lang="en-US" dirty="0">
                <a:latin typeface="Arial" panose="020B0604020202020204" pitchFamily="34" charset="0"/>
                <a:ea typeface="Cambria Math" panose="02040503050406030204" pitchFamily="18" charset="0"/>
                <a:cs typeface="Arial" panose="020B0604020202020204" pitchFamily="34" charset="0"/>
              </a:rPr>
              <a:t>→</a:t>
            </a:r>
            <a:r>
              <a:rPr lang="en-US" dirty="0">
                <a:latin typeface="Arial" panose="020B0604020202020204" pitchFamily="34" charset="0"/>
                <a:cs typeface="Arial" panose="020B0604020202020204" pitchFamily="34" charset="0"/>
                <a:sym typeface="Wingdings" panose="05000000000000000000" pitchFamily="2" charset="2"/>
              </a:rPr>
              <a:t>    2PbSO</a:t>
            </a:r>
            <a:r>
              <a:rPr lang="en-US" baseline="-25000" dirty="0">
                <a:latin typeface="Arial" panose="020B0604020202020204" pitchFamily="34" charset="0"/>
                <a:cs typeface="Arial" panose="020B0604020202020204" pitchFamily="34" charset="0"/>
                <a:sym typeface="Wingdings" panose="05000000000000000000" pitchFamily="2" charset="2"/>
              </a:rPr>
              <a:t>4</a:t>
            </a:r>
            <a:r>
              <a:rPr lang="en-US" dirty="0">
                <a:latin typeface="Arial" panose="020B0604020202020204" pitchFamily="34" charset="0"/>
                <a:cs typeface="Arial" panose="020B0604020202020204" pitchFamily="34" charset="0"/>
                <a:sym typeface="Wingdings" panose="05000000000000000000" pitchFamily="2" charset="2"/>
              </a:rPr>
              <a:t>(s)  +    2H</a:t>
            </a:r>
            <a:r>
              <a:rPr lang="en-US" baseline="-25000" dirty="0">
                <a:latin typeface="Arial" panose="020B0604020202020204" pitchFamily="34" charset="0"/>
                <a:cs typeface="Arial" panose="020B0604020202020204" pitchFamily="34" charset="0"/>
                <a:sym typeface="Wingdings" panose="05000000000000000000" pitchFamily="2" charset="2"/>
              </a:rPr>
              <a:t>2</a:t>
            </a:r>
            <a:r>
              <a:rPr lang="en-US" dirty="0">
                <a:latin typeface="Arial" panose="020B0604020202020204" pitchFamily="34" charset="0"/>
                <a:cs typeface="Arial" panose="020B0604020202020204" pitchFamily="34" charset="0"/>
                <a:sym typeface="Wingdings" panose="05000000000000000000" pitchFamily="2" charset="2"/>
              </a:rPr>
              <a:t>O(</a:t>
            </a:r>
            <a:r>
              <a:rPr lang="en-US" i="1" dirty="0">
                <a:latin typeface="Arial" panose="020B0604020202020204" pitchFamily="34" charset="0"/>
                <a:cs typeface="Arial" panose="020B0604020202020204" pitchFamily="34" charset="0"/>
                <a:sym typeface="Wingdings" panose="05000000000000000000" pitchFamily="2" charset="2"/>
              </a:rPr>
              <a:t>l</a:t>
            </a:r>
            <a:r>
              <a:rPr lang="en-US" dirty="0">
                <a:latin typeface="Arial" panose="020B0604020202020204" pitchFamily="34" charset="0"/>
                <a:cs typeface="Arial" panose="020B0604020202020204" pitchFamily="34" charset="0"/>
                <a:sym typeface="Wingdings" panose="05000000000000000000" pitchFamily="2" charset="2"/>
              </a:rPr>
              <a:t>)</a:t>
            </a:r>
            <a:endParaRPr lang="en-US" baseline="30000" dirty="0">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1"/>
          </p:nvPr>
        </p:nvSpPr>
        <p:spPr>
          <a:xfrm>
            <a:off x="3124199" y="6485862"/>
            <a:ext cx="2895600" cy="365125"/>
          </a:xfrm>
        </p:spPr>
        <p:txBody>
          <a:bodyPr/>
          <a:lstStyle/>
          <a:p>
            <a:r>
              <a:rPr lang="en-US" dirty="0"/>
              <a:t>ChE 331 – F20</a:t>
            </a:r>
          </a:p>
        </p:txBody>
      </p:sp>
      <p:sp>
        <p:nvSpPr>
          <p:cNvPr id="6" name="Slide Number Placeholder 5"/>
          <p:cNvSpPr>
            <a:spLocks noGrp="1"/>
          </p:cNvSpPr>
          <p:nvPr>
            <p:ph type="sldNum" sz="quarter" idx="12"/>
          </p:nvPr>
        </p:nvSpPr>
        <p:spPr>
          <a:xfrm>
            <a:off x="8454788" y="6366491"/>
            <a:ext cx="2133600" cy="365125"/>
          </a:xfrm>
        </p:spPr>
        <p:txBody>
          <a:bodyPr/>
          <a:lstStyle/>
          <a:p>
            <a:fld id="{A748D552-2E59-4C4C-ACBB-207C47251780}" type="slidenum">
              <a:rPr lang="en-US" smtClean="0"/>
              <a:t>16</a:t>
            </a:fld>
            <a:endParaRPr lang="en-US" dirty="0"/>
          </a:p>
        </p:txBody>
      </p:sp>
      <p:pic>
        <p:nvPicPr>
          <p:cNvPr id="7" name="Picture 6"/>
          <p:cNvPicPr>
            <a:picLocks noChangeAspect="1"/>
          </p:cNvPicPr>
          <p:nvPr/>
        </p:nvPicPr>
        <p:blipFill>
          <a:blip r:embed="rId2"/>
          <a:stretch>
            <a:fillRect/>
          </a:stretch>
        </p:blipFill>
        <p:spPr>
          <a:xfrm>
            <a:off x="757646" y="2586446"/>
            <a:ext cx="7053943" cy="1222556"/>
          </a:xfrm>
          <a:prstGeom prst="rect">
            <a:avLst/>
          </a:prstGeom>
        </p:spPr>
      </p:pic>
      <p:pic>
        <p:nvPicPr>
          <p:cNvPr id="8" name="Picture 7"/>
          <p:cNvPicPr>
            <a:picLocks noChangeAspect="1"/>
          </p:cNvPicPr>
          <p:nvPr/>
        </p:nvPicPr>
        <p:blipFill>
          <a:blip r:embed="rId3"/>
          <a:stretch>
            <a:fillRect/>
          </a:stretch>
        </p:blipFill>
        <p:spPr>
          <a:xfrm>
            <a:off x="757646" y="3788771"/>
            <a:ext cx="7053943" cy="2577720"/>
          </a:xfrm>
          <a:prstGeom prst="rect">
            <a:avLst/>
          </a:prstGeom>
        </p:spPr>
      </p:pic>
    </p:spTree>
    <p:extLst>
      <p:ext uri="{BB962C8B-B14F-4D97-AF65-F5344CB8AC3E}">
        <p14:creationId xmlns:p14="http://schemas.microsoft.com/office/powerpoint/2010/main" val="335179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24200" y="6286095"/>
            <a:ext cx="2895600" cy="365125"/>
          </a:xfrm>
        </p:spPr>
        <p:txBody>
          <a:bodyPr/>
          <a:lstStyle/>
          <a:p>
            <a:r>
              <a:rPr lang="en-US" dirty="0"/>
              <a:t>ChE 331 – F20</a:t>
            </a:r>
          </a:p>
        </p:txBody>
      </p:sp>
      <p:sp>
        <p:nvSpPr>
          <p:cNvPr id="5" name="Slide Number Placeholder 4"/>
          <p:cNvSpPr>
            <a:spLocks noGrp="1"/>
          </p:cNvSpPr>
          <p:nvPr>
            <p:ph type="sldNum" sz="quarter" idx="12"/>
          </p:nvPr>
        </p:nvSpPr>
        <p:spPr>
          <a:xfrm>
            <a:off x="7972567" y="6224871"/>
            <a:ext cx="2133600" cy="365125"/>
          </a:xfrm>
        </p:spPr>
        <p:txBody>
          <a:bodyPr/>
          <a:lstStyle/>
          <a:p>
            <a:fld id="{A748D552-2E59-4C4C-ACBB-207C47251780}" type="slidenum">
              <a:rPr lang="en-US" smtClean="0"/>
              <a:t>17</a:t>
            </a:fld>
            <a:endParaRPr lang="en-US" dirty="0"/>
          </a:p>
        </p:txBody>
      </p:sp>
      <p:pic>
        <p:nvPicPr>
          <p:cNvPr id="13" name="Picture 12"/>
          <p:cNvPicPr>
            <a:picLocks noChangeAspect="1"/>
          </p:cNvPicPr>
          <p:nvPr/>
        </p:nvPicPr>
        <p:blipFill>
          <a:blip r:embed="rId2"/>
          <a:stretch>
            <a:fillRect/>
          </a:stretch>
        </p:blipFill>
        <p:spPr>
          <a:xfrm>
            <a:off x="770708" y="1637839"/>
            <a:ext cx="7040881" cy="2009638"/>
          </a:xfrm>
          <a:prstGeom prst="rect">
            <a:avLst/>
          </a:prstGeom>
        </p:spPr>
      </p:pic>
      <p:pic>
        <p:nvPicPr>
          <p:cNvPr id="14" name="Picture 13"/>
          <p:cNvPicPr>
            <a:picLocks noChangeAspect="1"/>
          </p:cNvPicPr>
          <p:nvPr/>
        </p:nvPicPr>
        <p:blipFill>
          <a:blip r:embed="rId3"/>
          <a:stretch>
            <a:fillRect/>
          </a:stretch>
        </p:blipFill>
        <p:spPr>
          <a:xfrm>
            <a:off x="770709" y="422493"/>
            <a:ext cx="7040880" cy="1283478"/>
          </a:xfrm>
          <a:prstGeom prst="rect">
            <a:avLst/>
          </a:prstGeom>
        </p:spPr>
      </p:pic>
      <p:pic>
        <p:nvPicPr>
          <p:cNvPr id="15" name="Picture 14"/>
          <p:cNvPicPr>
            <a:picLocks noChangeAspect="1"/>
          </p:cNvPicPr>
          <p:nvPr/>
        </p:nvPicPr>
        <p:blipFill>
          <a:blip r:embed="rId4"/>
          <a:stretch>
            <a:fillRect/>
          </a:stretch>
        </p:blipFill>
        <p:spPr>
          <a:xfrm>
            <a:off x="770708" y="3647477"/>
            <a:ext cx="7040881" cy="1538477"/>
          </a:xfrm>
          <a:prstGeom prst="rect">
            <a:avLst/>
          </a:prstGeom>
        </p:spPr>
      </p:pic>
      <p:pic>
        <p:nvPicPr>
          <p:cNvPr id="16" name="Picture 15"/>
          <p:cNvPicPr>
            <a:picLocks noChangeAspect="1"/>
          </p:cNvPicPr>
          <p:nvPr/>
        </p:nvPicPr>
        <p:blipFill>
          <a:blip r:embed="rId5"/>
          <a:stretch>
            <a:fillRect/>
          </a:stretch>
        </p:blipFill>
        <p:spPr>
          <a:xfrm>
            <a:off x="770708" y="5192434"/>
            <a:ext cx="7040882" cy="489909"/>
          </a:xfrm>
          <a:prstGeom prst="rect">
            <a:avLst/>
          </a:prstGeom>
        </p:spPr>
      </p:pic>
    </p:spTree>
    <p:extLst>
      <p:ext uri="{BB962C8B-B14F-4D97-AF65-F5344CB8AC3E}">
        <p14:creationId xmlns:p14="http://schemas.microsoft.com/office/powerpoint/2010/main" val="166026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Pb Plating Lecture Example </a:t>
            </a:r>
          </a:p>
        </p:txBody>
      </p:sp>
      <p:pic>
        <p:nvPicPr>
          <p:cNvPr id="5" name="Picture 4"/>
          <p:cNvPicPr>
            <a:picLocks noChangeAspect="1"/>
          </p:cNvPicPr>
          <p:nvPr/>
        </p:nvPicPr>
        <p:blipFill rotWithShape="1">
          <a:blip r:embed="rId2"/>
          <a:srcRect t="6286"/>
          <a:stretch/>
        </p:blipFill>
        <p:spPr>
          <a:xfrm rot="-60000">
            <a:off x="1083953" y="882028"/>
            <a:ext cx="6976557" cy="5799775"/>
          </a:xfrm>
          <a:prstGeom prst="rect">
            <a:avLst/>
          </a:prstGeom>
        </p:spPr>
      </p:pic>
      <p:sp>
        <p:nvSpPr>
          <p:cNvPr id="4" name="Slide Number Placeholder 3"/>
          <p:cNvSpPr>
            <a:spLocks noGrp="1"/>
          </p:cNvSpPr>
          <p:nvPr>
            <p:ph type="sldNum" sz="quarter" idx="12"/>
          </p:nvPr>
        </p:nvSpPr>
        <p:spPr>
          <a:xfrm>
            <a:off x="8422944" y="6178929"/>
            <a:ext cx="2133600" cy="365125"/>
          </a:xfrm>
        </p:spPr>
        <p:txBody>
          <a:bodyPr/>
          <a:lstStyle/>
          <a:p>
            <a:fld id="{A748D552-2E59-4C4C-ACBB-207C47251780}" type="slidenum">
              <a:rPr lang="en-US" smtClean="0"/>
              <a:t>18</a:t>
            </a:fld>
            <a:endParaRPr lang="en-US" dirty="0"/>
          </a:p>
        </p:txBody>
      </p:sp>
      <p:sp>
        <p:nvSpPr>
          <p:cNvPr id="3" name="TextBox 2"/>
          <p:cNvSpPr txBox="1"/>
          <p:nvPr/>
        </p:nvSpPr>
        <p:spPr>
          <a:xfrm>
            <a:off x="5381896" y="1698171"/>
            <a:ext cx="1789613" cy="369332"/>
          </a:xfrm>
          <a:prstGeom prst="rect">
            <a:avLst/>
          </a:prstGeom>
          <a:noFill/>
        </p:spPr>
        <p:txBody>
          <a:bodyPr wrap="square" rtlCol="0">
            <a:spAutoFit/>
          </a:bodyPr>
          <a:lstStyle/>
          <a:p>
            <a:r>
              <a:rPr lang="en-CA" dirty="0">
                <a:latin typeface="Times New Roman" panose="02020603050405020304" pitchFamily="18" charset="0"/>
                <a:cs typeface="Times New Roman" panose="02020603050405020304" pitchFamily="18" charset="0"/>
              </a:rPr>
              <a:t>Electrolytic cell</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017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173" y="416882"/>
            <a:ext cx="8298873" cy="742694"/>
          </a:xfrm>
        </p:spPr>
        <p:txBody>
          <a:bodyPr>
            <a:normAutofit lnSpcReduction="10000"/>
          </a:bodyPr>
          <a:lstStyle/>
          <a:p>
            <a:pPr marL="0" indent="0">
              <a:buNone/>
            </a:pPr>
            <a:r>
              <a:rPr lang="en-US" sz="2000" u="sng" dirty="0"/>
              <a:t>Lecture Example</a:t>
            </a:r>
            <a:endParaRPr lang="en-US" sz="2000" dirty="0"/>
          </a:p>
          <a:p>
            <a:pPr marL="0" indent="0">
              <a:buNone/>
            </a:pPr>
            <a:r>
              <a:rPr lang="en-US" sz="2000" dirty="0"/>
              <a:t>    </a:t>
            </a:r>
            <a:r>
              <a:rPr lang="en-US" sz="1800" dirty="0"/>
              <a:t>As a final example, consider the following reactions in a </a:t>
            </a:r>
            <a:r>
              <a:rPr lang="en-US" sz="1800" dirty="0" err="1"/>
              <a:t>monopolar</a:t>
            </a:r>
            <a:r>
              <a:rPr lang="en-US" sz="1800" dirty="0"/>
              <a:t> cell</a:t>
            </a:r>
            <a:r>
              <a:rPr lang="en-US" sz="2000" dirty="0"/>
              <a:t>.</a:t>
            </a:r>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879878" y="6268466"/>
            <a:ext cx="2133600" cy="365125"/>
          </a:xfrm>
        </p:spPr>
        <p:txBody>
          <a:bodyPr/>
          <a:lstStyle/>
          <a:p>
            <a:fld id="{A748D552-2E59-4C4C-ACBB-207C47251780}" type="slidenum">
              <a:rPr lang="en-US" smtClean="0"/>
              <a:t>19</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461748" y="1150321"/>
                <a:ext cx="8325135" cy="882806"/>
              </a:xfrm>
              <a:prstGeom prst="rect">
                <a:avLst/>
              </a:prstGeom>
              <a:noFill/>
            </p:spPr>
            <p:txBody>
              <a:bodyPr wrap="square" rtlCol="0">
                <a:spAutoFit/>
              </a:bodyPr>
              <a:lstStyle/>
              <a:p>
                <a:r>
                  <a:rPr lang="en-US" u="sng" dirty="0">
                    <a:latin typeface="Arial" panose="020B0604020202020204" pitchFamily="34" charset="0"/>
                    <a:cs typeface="Arial" panose="020B0604020202020204" pitchFamily="34" charset="0"/>
                  </a:rPr>
                  <a:t>cathode</a:t>
                </a:r>
                <a:r>
                  <a:rPr lang="en-US" dirty="0">
                    <a:latin typeface="Arial" panose="020B0604020202020204" pitchFamily="34" charset="0"/>
                    <a:cs typeface="Arial" panose="020B0604020202020204" pitchFamily="34" charset="0"/>
                  </a:rPr>
                  <a:t>:     </a:t>
                </a:r>
                <a:r>
                  <a:rPr lang="en-US" sz="2000" dirty="0" err="1">
                    <a:latin typeface="Arial" panose="020B0604020202020204" pitchFamily="34" charset="0"/>
                    <a:ea typeface="Cambria Math" panose="02040503050406030204" pitchFamily="18" charset="0"/>
                    <a:cs typeface="Arial" panose="020B0604020202020204" pitchFamily="34" charset="0"/>
                  </a:rPr>
                  <a:t>M</a:t>
                </a:r>
                <a:r>
                  <a:rPr lang="en-US" sz="2000" baseline="30000" dirty="0" err="1">
                    <a:latin typeface="Arial" panose="020B0604020202020204" pitchFamily="34" charset="0"/>
                    <a:ea typeface="Cambria Math" panose="02040503050406030204" pitchFamily="18" charset="0"/>
                    <a:cs typeface="Arial" panose="020B0604020202020204" pitchFamily="34" charset="0"/>
                  </a:rPr>
                  <a:t>n</a:t>
                </a:r>
                <a:r>
                  <a:rPr lang="en-US" sz="2000" baseline="30000" dirty="0">
                    <a:latin typeface="Arial" panose="020B0604020202020204" pitchFamily="34" charset="0"/>
                    <a:ea typeface="Cambria Math" panose="02040503050406030204" pitchFamily="18" charset="0"/>
                    <a:cs typeface="Arial" panose="020B0604020202020204" pitchFamily="34" charset="0"/>
                  </a:rPr>
                  <a:t>+</a:t>
                </a:r>
                <a:r>
                  <a:rPr lang="en-US" sz="2000" dirty="0">
                    <a:latin typeface="Arial" panose="020B0604020202020204" pitchFamily="34" charset="0"/>
                    <a:ea typeface="Cambria Math" panose="02040503050406030204" pitchFamily="18" charset="0"/>
                    <a:cs typeface="Arial" panose="020B0604020202020204" pitchFamily="34" charset="0"/>
                  </a:rPr>
                  <a:t>(</a:t>
                </a:r>
                <a:r>
                  <a:rPr lang="en-US" sz="2000" dirty="0" err="1">
                    <a:latin typeface="Arial" panose="020B0604020202020204" pitchFamily="34" charset="0"/>
                    <a:ea typeface="Cambria Math" panose="02040503050406030204" pitchFamily="18" charset="0"/>
                    <a:cs typeface="Arial" panose="020B0604020202020204" pitchFamily="34" charset="0"/>
                  </a:rPr>
                  <a:t>aq</a:t>
                </a:r>
                <a:r>
                  <a:rPr lang="en-US" sz="2000" dirty="0">
                    <a:latin typeface="Arial" panose="020B0604020202020204" pitchFamily="34" charset="0"/>
                    <a:ea typeface="Cambria Math" panose="02040503050406030204" pitchFamily="18" charset="0"/>
                    <a:cs typeface="Arial" panose="020B0604020202020204" pitchFamily="34" charset="0"/>
                  </a:rPr>
                  <a:t>)  +  n e</a:t>
                </a:r>
                <a:r>
                  <a:rPr lang="en-US" sz="2000" baseline="30000" dirty="0">
                    <a:latin typeface="Arial" panose="020B0604020202020204" pitchFamily="34" charset="0"/>
                    <a:ea typeface="Cambria Math" panose="02040503050406030204" pitchFamily="18" charset="0"/>
                    <a:cs typeface="Arial" panose="020B0604020202020204" pitchFamily="34" charset="0"/>
                  </a:rPr>
                  <a:t>-</a:t>
                </a:r>
                <a:r>
                  <a:rPr lang="en-US" sz="2000" dirty="0">
                    <a:latin typeface="Arial" panose="020B0604020202020204" pitchFamily="34" charset="0"/>
                    <a:ea typeface="Cambria Math" panose="02040503050406030204" pitchFamily="18" charset="0"/>
                    <a:cs typeface="Arial" panose="020B0604020202020204" pitchFamily="34" charset="0"/>
                  </a:rPr>
                  <a:t>   →   M</a:t>
                </a:r>
                <a:r>
                  <a:rPr lang="en-US" sz="2000" baseline="30000" dirty="0">
                    <a:latin typeface="Arial" panose="020B0604020202020204" pitchFamily="34" charset="0"/>
                    <a:ea typeface="Cambria Math" panose="02040503050406030204" pitchFamily="18" charset="0"/>
                    <a:cs typeface="Arial" panose="020B0604020202020204" pitchFamily="34" charset="0"/>
                  </a:rPr>
                  <a:t>0</a:t>
                </a:r>
                <a:r>
                  <a:rPr lang="en-US" sz="2000" dirty="0">
                    <a:latin typeface="Arial" panose="020B0604020202020204" pitchFamily="34" charset="0"/>
                    <a:ea typeface="Cambria Math" panose="02040503050406030204" pitchFamily="18" charset="0"/>
                    <a:cs typeface="Arial" panose="020B0604020202020204" pitchFamily="34" charset="0"/>
                  </a:rPr>
                  <a:t>(s)    ,                     current  </a:t>
                </a:r>
                <a:r>
                  <a:rPr lang="en-US" sz="2000" dirty="0">
                    <a:latin typeface="Cambria Math" panose="02040503050406030204" pitchFamily="18" charset="0"/>
                    <a:ea typeface="Cambria Math" panose="02040503050406030204" pitchFamily="18"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𝑀</m:t>
                        </m:r>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𝑚𝑜𝑛𝑜</m:t>
                        </m:r>
                      </m:sub>
                    </m:sSub>
                  </m:oMath>
                </a14:m>
                <a:endParaRPr lang="en-US" sz="2000" i="1" dirty="0">
                  <a:latin typeface="Cambria Math" panose="02040503050406030204" pitchFamily="18" charset="0"/>
                  <a:ea typeface="Cambria Math" panose="02040503050406030204" pitchFamily="18" charset="0"/>
                </a:endParaRPr>
              </a:p>
              <a:p>
                <a:endParaRPr lang="en-US" sz="800" i="1" dirty="0">
                  <a:latin typeface="Cambria Math" panose="02040503050406030204" pitchFamily="18" charset="0"/>
                  <a:ea typeface="Cambria Math" panose="02040503050406030204" pitchFamily="18" charset="0"/>
                  <a:cs typeface="Arial" panose="020B0604020202020204" pitchFamily="34" charset="0"/>
                </a:endParaRPr>
              </a:p>
              <a:p>
                <a:r>
                  <a:rPr lang="en-US" sz="2000" dirty="0">
                    <a:latin typeface="Cambria Math" panose="02040503050406030204" pitchFamily="18" charset="0"/>
                    <a:ea typeface="Cambria Math" panose="02040503050406030204" pitchFamily="18" charset="0"/>
                  </a:rPr>
                  <a:t>                     </a:t>
                </a:r>
                <a:r>
                  <a:rPr lang="en-US" sz="2000" dirty="0">
                    <a:latin typeface="Arial" panose="020B0604020202020204" pitchFamily="34" charset="0"/>
                    <a:ea typeface="Cambria Math" panose="02040503050406030204" pitchFamily="18" charset="0"/>
                    <a:cs typeface="Arial" panose="020B0604020202020204" pitchFamily="34" charset="0"/>
                  </a:rPr>
                  <a:t>2 H</a:t>
                </a:r>
                <a:r>
                  <a:rPr lang="en-US" sz="2000" baseline="30000" dirty="0">
                    <a:latin typeface="Arial" panose="020B0604020202020204" pitchFamily="34" charset="0"/>
                    <a:ea typeface="Cambria Math" panose="02040503050406030204" pitchFamily="18" charset="0"/>
                    <a:cs typeface="Arial" panose="020B0604020202020204" pitchFamily="34" charset="0"/>
                  </a:rPr>
                  <a:t>+</a:t>
                </a:r>
                <a:r>
                  <a:rPr lang="en-US" sz="2000" dirty="0">
                    <a:latin typeface="Arial" panose="020B0604020202020204" pitchFamily="34" charset="0"/>
                    <a:ea typeface="Cambria Math" panose="02040503050406030204" pitchFamily="18" charset="0"/>
                    <a:cs typeface="Arial" panose="020B0604020202020204" pitchFamily="34" charset="0"/>
                  </a:rPr>
                  <a:t>(</a:t>
                </a:r>
                <a:r>
                  <a:rPr lang="en-US" sz="2000" dirty="0" err="1">
                    <a:latin typeface="Arial" panose="020B0604020202020204" pitchFamily="34" charset="0"/>
                    <a:ea typeface="Cambria Math" panose="02040503050406030204" pitchFamily="18" charset="0"/>
                    <a:cs typeface="Arial" panose="020B0604020202020204" pitchFamily="34" charset="0"/>
                  </a:rPr>
                  <a:t>aq</a:t>
                </a:r>
                <a:r>
                  <a:rPr lang="en-US" sz="2000" dirty="0">
                    <a:latin typeface="Arial" panose="020B0604020202020204" pitchFamily="34" charset="0"/>
                    <a:ea typeface="Cambria Math" panose="02040503050406030204" pitchFamily="18" charset="0"/>
                    <a:cs typeface="Arial" panose="020B0604020202020204" pitchFamily="34" charset="0"/>
                  </a:rPr>
                  <a:t>)  +  2 e</a:t>
                </a:r>
                <a:r>
                  <a:rPr lang="en-US" sz="2000" baseline="30000" dirty="0">
                    <a:latin typeface="Arial" panose="020B0604020202020204" pitchFamily="34" charset="0"/>
                    <a:ea typeface="Cambria Math" panose="02040503050406030204" pitchFamily="18" charset="0"/>
                    <a:cs typeface="Arial" panose="020B0604020202020204" pitchFamily="34" charset="0"/>
                  </a:rPr>
                  <a:t>-</a:t>
                </a:r>
                <a:r>
                  <a:rPr lang="en-US" sz="2000" dirty="0">
                    <a:latin typeface="Arial" panose="020B0604020202020204" pitchFamily="34" charset="0"/>
                    <a:ea typeface="Cambria Math" panose="02040503050406030204" pitchFamily="18" charset="0"/>
                    <a:cs typeface="Arial" panose="020B0604020202020204" pitchFamily="34" charset="0"/>
                  </a:rPr>
                  <a:t>   →   H</a:t>
                </a:r>
                <a:r>
                  <a:rPr lang="en-US" sz="2000" baseline="-25000" dirty="0">
                    <a:latin typeface="Arial" panose="020B0604020202020204" pitchFamily="34" charset="0"/>
                    <a:ea typeface="Cambria Math" panose="02040503050406030204" pitchFamily="18" charset="0"/>
                    <a:cs typeface="Arial" panose="020B0604020202020204" pitchFamily="34" charset="0"/>
                  </a:rPr>
                  <a:t>2</a:t>
                </a:r>
                <a:r>
                  <a:rPr lang="en-US" sz="2000" baseline="30000" dirty="0">
                    <a:latin typeface="Arial" panose="020B0604020202020204" pitchFamily="34" charset="0"/>
                    <a:ea typeface="Cambria Math" panose="02040503050406030204" pitchFamily="18" charset="0"/>
                    <a:cs typeface="Arial" panose="020B0604020202020204" pitchFamily="34" charset="0"/>
                  </a:rPr>
                  <a:t> </a:t>
                </a:r>
                <a:r>
                  <a:rPr lang="en-US" sz="2000" dirty="0">
                    <a:latin typeface="Arial" panose="020B0604020202020204" pitchFamily="34" charset="0"/>
                    <a:ea typeface="Cambria Math" panose="02040503050406030204" pitchFamily="18" charset="0"/>
                    <a:cs typeface="Arial" panose="020B0604020202020204" pitchFamily="34" charset="0"/>
                  </a:rPr>
                  <a:t>(g)    ,                   current  </a:t>
                </a:r>
                <a:r>
                  <a:rPr lang="en-US" sz="2000" dirty="0">
                    <a:latin typeface="Cambria Math" panose="02040503050406030204" pitchFamily="18" charset="0"/>
                    <a:ea typeface="Cambria Math" panose="02040503050406030204" pitchFamily="18" charset="0"/>
                    <a:cs typeface="Arial" panose="020B0604020202020204" pitchFamily="34" charset="0"/>
                  </a:rPr>
                  <a:t>=</a:t>
                </a:r>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𝐼</m:t>
                        </m:r>
                      </m:e>
                      <m:sub>
                        <m:sSub>
                          <m:sSubPr>
                            <m:ctrlPr>
                              <a:rPr lang="en-US" sz="2000" i="1"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𝐻</m:t>
                            </m:r>
                          </m:e>
                          <m:sub>
                            <m:r>
                              <a:rPr lang="en-US" sz="2000" b="0" i="1" smtClean="0">
                                <a:latin typeface="Cambria Math" panose="02040503050406030204" pitchFamily="18" charset="0"/>
                                <a:ea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ea typeface="Cambria Math" panose="02040503050406030204" pitchFamily="18" charset="0"/>
                            <a:cs typeface="Arial" panose="020B0604020202020204" pitchFamily="34" charset="0"/>
                          </a:rPr>
                          <m:t>,</m:t>
                        </m:r>
                        <m:r>
                          <a:rPr lang="en-US" sz="2000" b="0" i="1" smtClean="0">
                            <a:latin typeface="Cambria Math" panose="02040503050406030204" pitchFamily="18" charset="0"/>
                            <a:ea typeface="Cambria Math" panose="02040503050406030204" pitchFamily="18" charset="0"/>
                            <a:cs typeface="Arial" panose="020B0604020202020204" pitchFamily="34" charset="0"/>
                          </a:rPr>
                          <m:t>𝑚𝑜𝑛𝑜</m:t>
                        </m:r>
                      </m:sub>
                    </m:sSub>
                  </m:oMath>
                </a14:m>
                <a:r>
                  <a:rPr lang="en-US" sz="2000" dirty="0">
                    <a:latin typeface="Arial" panose="020B0604020202020204" pitchFamily="34" charset="0"/>
                    <a:ea typeface="Cambria Math" panose="02040503050406030204" pitchFamily="18" charset="0"/>
                    <a:cs typeface="Arial" panose="020B0604020202020204" pitchFamily="34" charset="0"/>
                  </a:rPr>
                  <a:t> </a:t>
                </a:r>
                <a:endParaRPr lang="en-US" sz="2000" dirty="0">
                  <a:latin typeface="Cambria Math" panose="02040503050406030204" pitchFamily="18" charset="0"/>
                  <a:ea typeface="Cambria Math" panose="020405030504060302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61748" y="1150321"/>
                <a:ext cx="8325135" cy="882806"/>
              </a:xfrm>
              <a:prstGeom prst="rect">
                <a:avLst/>
              </a:prstGeom>
              <a:blipFill>
                <a:blip r:embed="rId2"/>
                <a:stretch>
                  <a:fillRect l="-659" t="-4828"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61748" y="1999787"/>
                <a:ext cx="8484930" cy="998287"/>
              </a:xfrm>
              <a:prstGeom prst="rect">
                <a:avLst/>
              </a:prstGeom>
              <a:noFill/>
            </p:spPr>
            <p:txBody>
              <a:bodyPr wrap="square" rtlCol="0">
                <a:spAutoFit/>
              </a:bodyPr>
              <a:lstStyle/>
              <a:p>
                <a:r>
                  <a:rPr lang="en-US" sz="2000" u="sng" dirty="0">
                    <a:latin typeface="Arial" panose="020B0604020202020204" pitchFamily="34" charset="0"/>
                    <a:cs typeface="Arial" panose="020B0604020202020204" pitchFamily="34" charset="0"/>
                  </a:rPr>
                  <a:t>anode</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ea typeface="Cambria Math" panose="02040503050406030204" pitchFamily="18" charset="0"/>
                    <a:cs typeface="Arial" panose="020B0604020202020204" pitchFamily="34" charset="0"/>
                  </a:rPr>
                  <a:t>     H</a:t>
                </a:r>
                <a:r>
                  <a:rPr lang="en-US" sz="2000" baseline="-25000" dirty="0">
                    <a:latin typeface="Arial" panose="020B0604020202020204" pitchFamily="34" charset="0"/>
                    <a:ea typeface="Cambria Math" panose="02040503050406030204" pitchFamily="18" charset="0"/>
                    <a:cs typeface="Arial" panose="020B0604020202020204" pitchFamily="34" charset="0"/>
                  </a:rPr>
                  <a:t>2</a:t>
                </a:r>
                <a:r>
                  <a:rPr lang="en-US" sz="2000" dirty="0">
                    <a:latin typeface="Arial" panose="020B0604020202020204" pitchFamily="34" charset="0"/>
                    <a:ea typeface="Cambria Math" panose="02040503050406030204" pitchFamily="18" charset="0"/>
                    <a:cs typeface="Arial" panose="020B0604020202020204" pitchFamily="34" charset="0"/>
                  </a:rPr>
                  <a:t>O(</a:t>
                </a:r>
                <a:r>
                  <a:rPr lang="en-US" sz="2000" i="1" dirty="0">
                    <a:latin typeface="Arial" panose="020B0604020202020204" pitchFamily="34" charset="0"/>
                    <a:ea typeface="Cambria Math" panose="02040503050406030204" pitchFamily="18" charset="0"/>
                    <a:cs typeface="Arial" panose="020B0604020202020204" pitchFamily="34" charset="0"/>
                  </a:rPr>
                  <a:t>l</a:t>
                </a:r>
                <a:r>
                  <a:rPr lang="en-US" sz="2000" dirty="0">
                    <a:latin typeface="Arial" panose="020B0604020202020204" pitchFamily="34" charset="0"/>
                    <a:ea typeface="Cambria Math" panose="02040503050406030204" pitchFamily="18" charset="0"/>
                    <a:cs typeface="Arial" panose="020B0604020202020204" pitchFamily="34" charset="0"/>
                  </a:rPr>
                  <a:t>)   →   ½ O</a:t>
                </a:r>
                <a:r>
                  <a:rPr lang="en-US" sz="2000" baseline="-25000" dirty="0">
                    <a:latin typeface="Arial" panose="020B0604020202020204" pitchFamily="34" charset="0"/>
                    <a:ea typeface="Cambria Math" panose="02040503050406030204" pitchFamily="18" charset="0"/>
                    <a:cs typeface="Arial" panose="020B0604020202020204" pitchFamily="34" charset="0"/>
                  </a:rPr>
                  <a:t>2</a:t>
                </a:r>
                <a:r>
                  <a:rPr lang="en-US" sz="2000" dirty="0">
                    <a:latin typeface="Arial" panose="020B0604020202020204" pitchFamily="34" charset="0"/>
                    <a:ea typeface="Cambria Math" panose="02040503050406030204" pitchFamily="18" charset="0"/>
                    <a:cs typeface="Arial" panose="020B0604020202020204" pitchFamily="34" charset="0"/>
                  </a:rPr>
                  <a:t>(g)  +  2 H</a:t>
                </a:r>
                <a:r>
                  <a:rPr lang="en-US" sz="2000" baseline="30000" dirty="0">
                    <a:latin typeface="Arial" panose="020B0604020202020204" pitchFamily="34" charset="0"/>
                    <a:ea typeface="Cambria Math" panose="02040503050406030204" pitchFamily="18" charset="0"/>
                    <a:cs typeface="Arial" panose="020B0604020202020204" pitchFamily="34" charset="0"/>
                  </a:rPr>
                  <a:t>+</a:t>
                </a:r>
                <a:r>
                  <a:rPr lang="en-US" sz="2000" dirty="0">
                    <a:latin typeface="Arial" panose="020B0604020202020204" pitchFamily="34" charset="0"/>
                    <a:ea typeface="Cambria Math" panose="02040503050406030204" pitchFamily="18" charset="0"/>
                    <a:cs typeface="Arial" panose="020B0604020202020204" pitchFamily="34" charset="0"/>
                  </a:rPr>
                  <a:t>(</a:t>
                </a:r>
                <a:r>
                  <a:rPr lang="en-US" sz="2000" dirty="0" err="1">
                    <a:latin typeface="Arial" panose="020B0604020202020204" pitchFamily="34" charset="0"/>
                    <a:ea typeface="Cambria Math" panose="02040503050406030204" pitchFamily="18" charset="0"/>
                    <a:cs typeface="Arial" panose="020B0604020202020204" pitchFamily="34" charset="0"/>
                  </a:rPr>
                  <a:t>aq</a:t>
                </a:r>
                <a:r>
                  <a:rPr lang="en-US" sz="2000" dirty="0">
                    <a:latin typeface="Arial" panose="020B0604020202020204" pitchFamily="34" charset="0"/>
                    <a:ea typeface="Cambria Math" panose="02040503050406030204" pitchFamily="18" charset="0"/>
                    <a:cs typeface="Arial" panose="020B0604020202020204" pitchFamily="34" charset="0"/>
                  </a:rPr>
                  <a:t>)  +  2 e</a:t>
                </a:r>
                <a:r>
                  <a:rPr lang="en-US" sz="2000" baseline="30000" dirty="0">
                    <a:latin typeface="Arial" panose="020B0604020202020204" pitchFamily="34" charset="0"/>
                    <a:ea typeface="Cambria Math" panose="02040503050406030204" pitchFamily="18" charset="0"/>
                    <a:cs typeface="Arial" panose="020B0604020202020204" pitchFamily="34" charset="0"/>
                  </a:rPr>
                  <a:t>-</a:t>
                </a:r>
                <a:r>
                  <a:rPr lang="en-US" sz="2000" dirty="0">
                    <a:latin typeface="Arial" panose="020B0604020202020204" pitchFamily="34" charset="0"/>
                    <a:ea typeface="Cambria Math" panose="02040503050406030204" pitchFamily="18" charset="0"/>
                    <a:cs typeface="Arial" panose="020B0604020202020204" pitchFamily="34" charset="0"/>
                  </a:rPr>
                  <a:t> ,  current  </a:t>
                </a:r>
                <a:r>
                  <a:rPr lang="en-US" sz="2000" dirty="0">
                    <a:latin typeface="Cambria Math" panose="02040503050406030204" pitchFamily="18" charset="0"/>
                    <a:ea typeface="Cambria Math" panose="02040503050406030204" pitchFamily="18" charset="0"/>
                    <a:cs typeface="Arial" panose="020B0604020202020204" pitchFamily="34" charset="0"/>
                  </a:rPr>
                  <a:t>=   </a:t>
                </a:r>
                <a14:m>
                  <m:oMath xmlns:m="http://schemas.openxmlformats.org/officeDocument/2006/math">
                    <m:sSub>
                      <m:sSubPr>
                        <m:ctrlPr>
                          <a:rPr lang="en-US" sz="2000" i="1" dirty="0" smtClean="0">
                            <a:latin typeface="Cambria Math" panose="02040503050406030204" pitchFamily="18" charset="0"/>
                            <a:ea typeface="Cambria Math" panose="02040503050406030204" pitchFamily="18" charset="0"/>
                            <a:cs typeface="Arial" panose="020B0604020202020204" pitchFamily="34" charset="0"/>
                          </a:rPr>
                        </m:ctrlPr>
                      </m:sSubPr>
                      <m:e>
                        <m:r>
                          <a:rPr lang="en-US" sz="2000" b="0" i="1" dirty="0" smtClean="0">
                            <a:latin typeface="Cambria Math" panose="02040503050406030204" pitchFamily="18" charset="0"/>
                            <a:ea typeface="Cambria Math" panose="02040503050406030204" pitchFamily="18" charset="0"/>
                            <a:cs typeface="Arial" panose="020B0604020202020204" pitchFamily="34" charset="0"/>
                          </a:rPr>
                          <m:t>𝐼</m:t>
                        </m:r>
                      </m:e>
                      <m:sub>
                        <m:r>
                          <a:rPr lang="en-US" sz="2000" b="0" i="1" dirty="0" smtClean="0">
                            <a:latin typeface="Cambria Math" panose="02040503050406030204" pitchFamily="18" charset="0"/>
                            <a:ea typeface="Cambria Math" panose="02040503050406030204" pitchFamily="18" charset="0"/>
                            <a:cs typeface="Arial" panose="020B0604020202020204" pitchFamily="34" charset="0"/>
                          </a:rPr>
                          <m:t>𝑎𝑛</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𝑚𝑜𝑛𝑜</m:t>
                        </m:r>
                      </m:sub>
                    </m:sSub>
                  </m:oMath>
                </a14:m>
                <a:r>
                  <a:rPr lang="en-US" sz="2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 </m:t>
                    </m:r>
                  </m:oMath>
                </a14:m>
                <a:endParaRPr lang="en-US" sz="2000" i="1" dirty="0">
                  <a:latin typeface="Cambria Math" panose="02040503050406030204" pitchFamily="18" charset="0"/>
                  <a:ea typeface="Cambria Math" panose="02040503050406030204" pitchFamily="18" charset="0"/>
                </a:endParaRPr>
              </a:p>
              <a:p>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61748" y="1999787"/>
                <a:ext cx="8484930" cy="998287"/>
              </a:xfrm>
              <a:prstGeom prst="rect">
                <a:avLst/>
              </a:prstGeom>
              <a:blipFill>
                <a:blip r:embed="rId3"/>
                <a:stretch>
                  <a:fillRect l="-790" t="-3659"/>
                </a:stretch>
              </a:blipFill>
            </p:spPr>
            <p:txBody>
              <a:bodyPr/>
              <a:lstStyle/>
              <a:p>
                <a:r>
                  <a:rPr lang="en-US">
                    <a:noFill/>
                  </a:rPr>
                  <a:t> </a:t>
                </a:r>
              </a:p>
            </p:txBody>
          </p:sp>
        </mc:Fallback>
      </mc:AlternateContent>
      <p:sp>
        <p:nvSpPr>
          <p:cNvPr id="12" name="TextBox 11"/>
          <p:cNvSpPr txBox="1"/>
          <p:nvPr/>
        </p:nvSpPr>
        <p:spPr>
          <a:xfrm>
            <a:off x="461748" y="3620123"/>
            <a:ext cx="5429601" cy="677108"/>
          </a:xfrm>
          <a:prstGeom prst="rect">
            <a:avLst/>
          </a:prstGeom>
          <a:noFill/>
        </p:spPr>
        <p:txBody>
          <a:bodyPr wrap="square" rtlCol="0">
            <a:spAutoFit/>
          </a:bodyPr>
          <a:lstStyle/>
          <a:p>
            <a:pPr marL="1031875" indent="-1031875"/>
            <a:r>
              <a:rPr lang="en-US" sz="2000" dirty="0">
                <a:latin typeface="Arial" panose="020B0604020202020204" pitchFamily="34" charset="0"/>
                <a:cs typeface="Arial" panose="020B0604020202020204" pitchFamily="34" charset="0"/>
              </a:rPr>
              <a:t>   H</a:t>
            </a:r>
            <a:r>
              <a:rPr lang="en-US" sz="2000" baseline="30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H</a:t>
            </a:r>
            <a:r>
              <a:rPr lang="en-US" baseline="300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is consumed at the cathode, but also generated at the anode.</a:t>
            </a:r>
          </a:p>
        </p:txBody>
      </p:sp>
      <mc:AlternateContent xmlns:mc="http://schemas.openxmlformats.org/markup-compatibility/2006" xmlns:a14="http://schemas.microsoft.com/office/drawing/2010/main">
        <mc:Choice Requires="a14">
          <p:sp>
            <p:nvSpPr>
              <p:cNvPr id="13" name="TextBox 12"/>
              <p:cNvSpPr txBox="1"/>
              <p:nvPr/>
            </p:nvSpPr>
            <p:spPr>
              <a:xfrm>
                <a:off x="461748" y="4345165"/>
                <a:ext cx="1924335" cy="392993"/>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What is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𝐻</m:t>
                        </m:r>
                      </m:sub>
                    </m:sSub>
                  </m:oMath>
                </a14:m>
                <a:r>
                  <a:rPr lang="en-US" dirty="0">
                    <a:latin typeface="Arial" panose="020B0604020202020204" pitchFamily="34" charset="0"/>
                    <a:cs typeface="Arial" panose="020B0604020202020204" pitchFamily="34" charset="0"/>
                  </a:rPr>
                  <a:t> ? </a:t>
                </a:r>
              </a:p>
            </p:txBody>
          </p:sp>
        </mc:Choice>
        <mc:Fallback xmlns="">
          <p:sp>
            <p:nvSpPr>
              <p:cNvPr id="13" name="TextBox 12"/>
              <p:cNvSpPr txBox="1">
                <a:spLocks noRot="1" noChangeAspect="1" noMove="1" noResize="1" noEditPoints="1" noAdjustHandles="1" noChangeArrowheads="1" noChangeShapeType="1" noTextEdit="1"/>
              </p:cNvSpPr>
              <p:nvPr/>
            </p:nvSpPr>
            <p:spPr>
              <a:xfrm>
                <a:off x="461748" y="4345165"/>
                <a:ext cx="1924335" cy="392993"/>
              </a:xfrm>
              <a:prstGeom prst="rect">
                <a:avLst/>
              </a:prstGeom>
              <a:blipFill>
                <a:blip r:embed="rId4"/>
                <a:stretch>
                  <a:fillRect t="-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175172" y="5707980"/>
                <a:ext cx="4001094" cy="646331"/>
              </a:xfrm>
              <a:prstGeom prst="rect">
                <a:avLst/>
              </a:prstGeom>
              <a:noFill/>
            </p:spPr>
            <p:txBody>
              <a:bodyPr wrap="square" rtlCol="0">
                <a:spAutoFit/>
              </a:bodyPr>
              <a:lstStyle/>
              <a:p>
                <a:pPr marL="234950" indent="-234950">
                  <a:tabLst>
                    <a:tab pos="234950" algn="l"/>
                  </a:tabLst>
                </a:pPr>
                <a:r>
                  <a:rPr lang="en-US" u="sng" dirty="0">
                    <a:latin typeface="Arial" panose="020B0604020202020204" pitchFamily="34" charset="0"/>
                    <a:cs typeface="Arial" panose="020B0604020202020204" pitchFamily="34" charset="0"/>
                  </a:rPr>
                  <a:t>anodic reaction</a:t>
                </a:r>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𝑛</m:t>
                        </m:r>
                      </m:e>
                      <m:sub>
                        <m:r>
                          <a:rPr lang="en-US" i="1">
                            <a:latin typeface="Cambria Math" panose="02040503050406030204" pitchFamily="18" charset="0"/>
                          </a:rPr>
                          <m:t>𝑒</m:t>
                        </m:r>
                      </m:sub>
                    </m:sSub>
                  </m:oMath>
                </a14:m>
                <a:r>
                  <a:rPr lang="en-US" dirty="0">
                    <a:latin typeface="Arial" panose="020B0604020202020204" pitchFamily="34" charset="0"/>
                    <a:cs typeface="Arial" panose="020B0604020202020204" pitchFamily="34" charset="0"/>
                  </a:rPr>
                  <a:t> =  2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m:t>
                            </m:r>
                          </m:sup>
                        </m:sSup>
                      </m:sub>
                    </m:sSub>
                  </m:oMath>
                </a14:m>
                <a:r>
                  <a:rPr lang="en-US" dirty="0">
                    <a:latin typeface="Arial" panose="020B0604020202020204" pitchFamily="34" charset="0"/>
                    <a:cs typeface="Arial" panose="020B0604020202020204" pitchFamily="34" charset="0"/>
                  </a:rPr>
                  <a:t> =  2</a:t>
                </a:r>
              </a:p>
            </p:txBody>
          </p:sp>
        </mc:Choice>
        <mc:Fallback xmlns="">
          <p:sp>
            <p:nvSpPr>
              <p:cNvPr id="21" name="TextBox 20"/>
              <p:cNvSpPr txBox="1">
                <a:spLocks noRot="1" noChangeAspect="1" noMove="1" noResize="1" noEditPoints="1" noAdjustHandles="1" noChangeArrowheads="1" noChangeShapeType="1" noTextEdit="1"/>
              </p:cNvSpPr>
              <p:nvPr/>
            </p:nvSpPr>
            <p:spPr>
              <a:xfrm>
                <a:off x="175172" y="5707980"/>
                <a:ext cx="4001094" cy="646331"/>
              </a:xfrm>
              <a:prstGeom prst="rect">
                <a:avLst/>
              </a:prstGeom>
              <a:blipFill>
                <a:blip r:embed="rId5"/>
                <a:stretch>
                  <a:fillRect l="-1372"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441421" y="5733866"/>
                <a:ext cx="3308266" cy="6737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dirty="0" smtClean="0">
                          <a:latin typeface="Arial" panose="020B0604020202020204" pitchFamily="34" charset="0"/>
                          <a:ea typeface="Cambria Math" panose="02040503050406030204" pitchFamily="18" charset="0"/>
                          <a:cs typeface="Arial" panose="020B0604020202020204" pitchFamily="34" charset="0"/>
                        </a:rPr>
                        <m:t>∴  </m:t>
                      </m:r>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d>
                            <m:dPr>
                              <m:begChr m:val=""/>
                              <m:endChr m:val="|"/>
                              <m:ctrlPr>
                                <a:rPr lang="en-US" sz="20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sz="2000" i="1">
                                      <a:latin typeface="Cambria Math" panose="02040503050406030204" pitchFamily="18" charset="0"/>
                                      <a:ea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𝑟</m:t>
                                  </m:r>
                                </m:e>
                                <m:sub>
                                  <m:sSup>
                                    <m:sSupPr>
                                      <m:ctrlPr>
                                        <a:rPr lang="en-US" sz="2000" i="1">
                                          <a:latin typeface="Cambria Math" panose="02040503050406030204" pitchFamily="18" charset="0"/>
                                          <a:ea typeface="Cambria Math" panose="02040503050406030204" pitchFamily="18" charset="0"/>
                                          <a:cs typeface="Arial" panose="020B0604020202020204" pitchFamily="34" charset="0"/>
                                        </a:rPr>
                                      </m:ctrlPr>
                                    </m:sSupPr>
                                    <m:e>
                                      <m:r>
                                        <a:rPr lang="en-US" sz="2000" i="1">
                                          <a:latin typeface="Cambria Math" panose="02040503050406030204" pitchFamily="18" charset="0"/>
                                          <a:ea typeface="Cambria Math" panose="02040503050406030204" pitchFamily="18" charset="0"/>
                                          <a:cs typeface="Arial" panose="020B0604020202020204" pitchFamily="34" charset="0"/>
                                        </a:rPr>
                                        <m:t>𝐻</m:t>
                                      </m:r>
                                    </m:e>
                                    <m:sup>
                                      <m:r>
                                        <a:rPr lang="en-US" sz="2000" i="1">
                                          <a:latin typeface="Cambria Math" panose="02040503050406030204" pitchFamily="18" charset="0"/>
                                          <a:ea typeface="Cambria Math" panose="02040503050406030204" pitchFamily="18" charset="0"/>
                                          <a:cs typeface="Arial" panose="020B0604020202020204" pitchFamily="34" charset="0"/>
                                        </a:rPr>
                                        <m:t>+</m:t>
                                      </m:r>
                                    </m:sup>
                                  </m:sSup>
                                </m:sub>
                              </m:sSub>
                            </m:e>
                          </m:d>
                        </m:e>
                        <m:sub>
                          <m:r>
                            <a:rPr lang="en-US" sz="2000" i="1">
                              <a:latin typeface="Cambria Math" panose="02040503050406030204" pitchFamily="18" charset="0"/>
                              <a:ea typeface="Cambria Math" panose="02040503050406030204" pitchFamily="18" charset="0"/>
                              <a:cs typeface="Arial" panose="020B0604020202020204" pitchFamily="34" charset="0"/>
                            </a:rPr>
                            <m:t>𝑎𝑛</m:t>
                          </m:r>
                        </m:sub>
                      </m:sSub>
                      <m:r>
                        <m:rPr>
                          <m:nor/>
                        </m:rPr>
                        <a:rPr lang="en-US" sz="2000" dirty="0">
                          <a:latin typeface="Arial" panose="020B0604020202020204" pitchFamily="34" charset="0"/>
                          <a:cs typeface="Arial" panose="020B0604020202020204" pitchFamily="34" charset="0"/>
                        </a:rPr>
                        <m:t>  </m:t>
                      </m:r>
                      <m:r>
                        <m:rPr>
                          <m:nor/>
                        </m:rPr>
                        <a:rPr lang="en-US" sz="2000" dirty="0">
                          <a:latin typeface="Cambria Math" panose="02040503050406030204" pitchFamily="18" charset="0"/>
                          <a:ea typeface="Cambria Math" panose="02040503050406030204" pitchFamily="18" charset="0"/>
                          <a:cs typeface="Arial" panose="020B0604020202020204" pitchFamily="34" charset="0"/>
                        </a:rPr>
                        <m:t>=</m:t>
                      </m:r>
                      <m:r>
                        <a:rPr lang="en-US" sz="2000" b="0" i="1" dirty="0" smtClean="0">
                          <a:latin typeface="Cambria Math" panose="02040503050406030204" pitchFamily="18" charset="0"/>
                          <a:ea typeface="Cambria Math" panose="02040503050406030204" pitchFamily="18" charset="0"/>
                          <a:cs typeface="Arial" panose="020B0604020202020204" pitchFamily="34" charset="0"/>
                        </a:rPr>
                        <m:t> </m:t>
                      </m:r>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b="0" i="1" smtClean="0">
                                  <a:latin typeface="Cambria Math" panose="02040503050406030204" pitchFamily="18" charset="0"/>
                                </a:rPr>
                                <m:t>𝑎𝑛</m:t>
                              </m:r>
                              <m:r>
                                <a:rPr lang="en-US" sz="2000" b="0" i="1" smtClean="0">
                                  <a:latin typeface="Cambria Math" panose="02040503050406030204" pitchFamily="18" charset="0"/>
                                </a:rPr>
                                <m:t>,</m:t>
                              </m:r>
                              <m:r>
                                <a:rPr lang="en-US" sz="2000" b="0" i="1" smtClean="0">
                                  <a:latin typeface="Cambria Math" panose="02040503050406030204" pitchFamily="18" charset="0"/>
                                </a:rPr>
                                <m:t>𝑚𝑜𝑛𝑜</m:t>
                              </m:r>
                            </m:sub>
                          </m:sSub>
                          <m:r>
                            <a:rPr lang="en-US" sz="2000" i="1">
                              <a:latin typeface="Cambria Math" panose="02040503050406030204" pitchFamily="18" charset="0"/>
                            </a:rPr>
                            <m:t>  </m:t>
                          </m:r>
                        </m:num>
                        <m:den>
                          <m:r>
                            <a:rPr lang="en-US" sz="2000" i="1">
                              <a:latin typeface="Cambria Math" panose="02040503050406030204" pitchFamily="18" charset="0"/>
                            </a:rPr>
                            <m:t>𝐹</m:t>
                          </m:r>
                        </m:den>
                      </m:f>
                    </m:oMath>
                  </m:oMathPara>
                </a14:m>
                <a:endParaRPr lang="en-US" sz="2000" dirty="0"/>
              </a:p>
            </p:txBody>
          </p:sp>
        </mc:Choice>
        <mc:Fallback xmlns="">
          <p:sp>
            <p:nvSpPr>
              <p:cNvPr id="22" name="TextBox 21"/>
              <p:cNvSpPr txBox="1">
                <a:spLocks noRot="1" noChangeAspect="1" noMove="1" noResize="1" noEditPoints="1" noAdjustHandles="1" noChangeArrowheads="1" noChangeShapeType="1" noTextEdit="1"/>
              </p:cNvSpPr>
              <p:nvPr/>
            </p:nvSpPr>
            <p:spPr>
              <a:xfrm>
                <a:off x="2441421" y="5733866"/>
                <a:ext cx="3308266" cy="67377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175172" y="4799170"/>
                <a:ext cx="2266249" cy="646331"/>
              </a:xfrm>
              <a:prstGeom prst="rect">
                <a:avLst/>
              </a:prstGeom>
              <a:noFill/>
            </p:spPr>
            <p:txBody>
              <a:bodyPr wrap="square" rtlCol="0">
                <a:spAutoFit/>
              </a:bodyPr>
              <a:lstStyle/>
              <a:p>
                <a:r>
                  <a:rPr lang="en-US" u="sng" dirty="0">
                    <a:latin typeface="Arial" panose="020B0604020202020204" pitchFamily="34" charset="0"/>
                    <a:cs typeface="Arial" panose="020B0604020202020204" pitchFamily="34" charset="0"/>
                  </a:rPr>
                  <a:t>cathodic reaction</a:t>
                </a:r>
                <a:r>
                  <a:rPr lang="en-US" dirty="0">
                    <a:latin typeface="Arial" panose="020B0604020202020204" pitchFamily="34" charset="0"/>
                    <a:cs typeface="Arial" panose="020B0604020202020204" pitchFamily="34" charset="0"/>
                  </a:rPr>
                  <a:t>: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𝑛</m:t>
                        </m:r>
                      </m:e>
                      <m:sub>
                        <m:r>
                          <a:rPr lang="en-US" i="1">
                            <a:latin typeface="Cambria Math" panose="02040503050406030204" pitchFamily="18" charset="0"/>
                          </a:rPr>
                          <m:t>𝑒</m:t>
                        </m:r>
                      </m:sub>
                    </m:sSub>
                  </m:oMath>
                </a14:m>
                <a:r>
                  <a:rPr lang="en-US" dirty="0">
                    <a:latin typeface="Arial" panose="020B0604020202020204" pitchFamily="34" charset="0"/>
                    <a:cs typeface="Arial" panose="020B0604020202020204" pitchFamily="34" charset="0"/>
                  </a:rPr>
                  <a:t> =  2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𝐻</m:t>
                            </m:r>
                          </m:e>
                          <m:sup>
                            <m:r>
                              <a:rPr lang="en-US" i="1">
                                <a:latin typeface="Cambria Math" panose="02040503050406030204" pitchFamily="18" charset="0"/>
                              </a:rPr>
                              <m:t>+</m:t>
                            </m:r>
                          </m:sup>
                        </m:sSup>
                      </m:sub>
                    </m:sSub>
                  </m:oMath>
                </a14:m>
                <a:r>
                  <a:rPr lang="en-US" dirty="0">
                    <a:latin typeface="Arial" panose="020B0604020202020204" pitchFamily="34" charset="0"/>
                    <a:cs typeface="Arial" panose="020B0604020202020204" pitchFamily="34" charset="0"/>
                  </a:rPr>
                  <a:t> =  2</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75172" y="4799170"/>
                <a:ext cx="2266249" cy="646331"/>
              </a:xfrm>
              <a:prstGeom prst="rect">
                <a:avLst/>
              </a:prstGeom>
              <a:blipFill>
                <a:blip r:embed="rId7"/>
                <a:stretch>
                  <a:fillRect l="-2426" t="-4717" b="-13208"/>
                </a:stretch>
              </a:blipFill>
            </p:spPr>
            <p:txBody>
              <a:bodyPr/>
              <a:lstStyle/>
              <a:p>
                <a:r>
                  <a:rPr lang="en-US">
                    <a:noFill/>
                  </a:rPr>
                  <a:t> </a:t>
                </a:r>
              </a:p>
            </p:txBody>
          </p:sp>
        </mc:Fallback>
      </mc:AlternateContent>
      <p:grpSp>
        <p:nvGrpSpPr>
          <p:cNvPr id="25" name="Group 24"/>
          <p:cNvGrpSpPr/>
          <p:nvPr/>
        </p:nvGrpSpPr>
        <p:grpSpPr>
          <a:xfrm>
            <a:off x="625057" y="2899296"/>
            <a:ext cx="7102419" cy="1004590"/>
            <a:chOff x="631985" y="2777399"/>
            <a:chExt cx="7102419" cy="1004590"/>
          </a:xfrm>
        </p:grpSpPr>
        <p:grpSp>
          <p:nvGrpSpPr>
            <p:cNvPr id="11" name="Group 10"/>
            <p:cNvGrpSpPr/>
            <p:nvPr/>
          </p:nvGrpSpPr>
          <p:grpSpPr>
            <a:xfrm>
              <a:off x="631985" y="2831819"/>
              <a:ext cx="7102419" cy="950170"/>
              <a:chOff x="95534" y="3242204"/>
              <a:chExt cx="7102419" cy="676660"/>
            </a:xfrm>
          </p:grpSpPr>
          <mc:AlternateContent xmlns:mc="http://schemas.openxmlformats.org/markup-compatibility/2006" xmlns:a14="http://schemas.microsoft.com/office/drawing/2010/main">
            <mc:Choice Requires="a14">
              <p:sp>
                <p:nvSpPr>
                  <p:cNvPr id="9" name="TextBox 8"/>
                  <p:cNvSpPr txBox="1"/>
                  <p:nvPr/>
                </p:nvSpPr>
                <p:spPr>
                  <a:xfrm>
                    <a:off x="95534" y="3327478"/>
                    <a:ext cx="7102419" cy="328089"/>
                  </a:xfrm>
                  <a:prstGeom prst="rect">
                    <a:avLst/>
                  </a:prstGeom>
                  <a:noFill/>
                </p:spPr>
                <p:txBody>
                  <a:bodyPr wrap="square" rtlCol="0">
                    <a:spAutoFit/>
                  </a:bodyPr>
                  <a:lstStyle/>
                  <a:p>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err="1">
                        <a:latin typeface="Arial" panose="020B0604020202020204" pitchFamily="34" charset="0"/>
                        <a:ea typeface="Cambria Math" panose="02040503050406030204" pitchFamily="18" charset="0"/>
                        <a:cs typeface="Arial" panose="020B0604020202020204" pitchFamily="34" charset="0"/>
                      </a:rPr>
                      <a:t>M</a:t>
                    </a:r>
                    <a:r>
                      <a:rPr lang="en-US" sz="2000" baseline="30000" dirty="0" err="1">
                        <a:latin typeface="Arial" panose="020B0604020202020204" pitchFamily="34" charset="0"/>
                        <a:ea typeface="Cambria Math" panose="02040503050406030204" pitchFamily="18" charset="0"/>
                        <a:cs typeface="Arial" panose="020B0604020202020204" pitchFamily="34" charset="0"/>
                      </a:rPr>
                      <a:t>n</a:t>
                    </a:r>
                    <a:r>
                      <a:rPr lang="en-US" sz="2000" baseline="30000" dirty="0">
                        <a:latin typeface="Arial" panose="020B0604020202020204" pitchFamily="34" charset="0"/>
                        <a:ea typeface="Cambria Math" panose="02040503050406030204" pitchFamily="18" charset="0"/>
                        <a:cs typeface="Arial" panose="020B0604020202020204" pitchFamily="34" charset="0"/>
                      </a:rPr>
                      <a:t>+</a:t>
                    </a:r>
                    <a14:m>
                      <m:oMath xmlns:m="http://schemas.openxmlformats.org/officeDocument/2006/math">
                        <m:r>
                          <a:rPr lang="en-US" sz="200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  </m:t>
                        </m:r>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𝐶</m:t>
                            </m:r>
                          </m:e>
                          <m:sub>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𝑀</m:t>
                                </m:r>
                              </m:e>
                              <m:sub>
                                <m:r>
                                  <a:rPr lang="en-US" sz="2000" i="1">
                                    <a:latin typeface="Cambria Math" panose="02040503050406030204" pitchFamily="18" charset="0"/>
                                    <a:cs typeface="Arial" panose="020B0604020202020204" pitchFamily="34" charset="0"/>
                                  </a:rPr>
                                  <m:t>𝑓</m:t>
                                </m:r>
                              </m:sub>
                            </m:sSub>
                          </m:sub>
                        </m:sSub>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𝑞</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𝐶</m:t>
                            </m:r>
                          </m:e>
                          <m:sub>
                            <m:r>
                              <a:rPr lang="en-US" sz="2000" b="0" i="1" smtClean="0">
                                <a:latin typeface="Cambria Math" panose="02040503050406030204" pitchFamily="18" charset="0"/>
                                <a:cs typeface="Arial" panose="020B0604020202020204" pitchFamily="34" charset="0"/>
                              </a:rPr>
                              <m:t>𝑀</m:t>
                            </m:r>
                          </m:sub>
                        </m:sSub>
                        <m:r>
                          <a:rPr lang="en-US" sz="2000" i="1">
                            <a:latin typeface="Cambria Math" panose="02040503050406030204" pitchFamily="18" charset="0"/>
                            <a:cs typeface="Arial" panose="020B0604020202020204" pitchFamily="34" charset="0"/>
                          </a:rPr>
                          <m:t> −</m:t>
                        </m:r>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95534" y="3327478"/>
                    <a:ext cx="7102419" cy="328089"/>
                  </a:xfrm>
                  <a:prstGeom prst="rect">
                    <a:avLst/>
                  </a:prstGeom>
                  <a:blipFill>
                    <a:blip r:embed="rId12"/>
                    <a:stretch>
                      <a:fillRect t="-6579"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59572" y="3242204"/>
                    <a:ext cx="1569493" cy="6766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cs typeface="Arial" panose="020B0604020202020204" pitchFamily="34" charset="0"/>
                            </a:rPr>
                            <m:t>𝑉</m:t>
                          </m:r>
                          <m:f>
                            <m:fPr>
                              <m:ctrlPr>
                                <a:rPr lang="en-US" sz="2000" i="1">
                                  <a:latin typeface="Cambria Math" panose="02040503050406030204" pitchFamily="18" charset="0"/>
                                  <a:cs typeface="Arial" panose="020B0604020202020204" pitchFamily="34" charset="0"/>
                                </a:rPr>
                              </m:ctrlPr>
                            </m:fPr>
                            <m:num>
                              <m:r>
                                <a:rPr lang="en-US" sz="2000" i="1">
                                  <a:latin typeface="Cambria Math" panose="02040503050406030204" pitchFamily="18" charset="0"/>
                                  <a:cs typeface="Arial" panose="020B0604020202020204" pitchFamily="34" charset="0"/>
                                </a:rPr>
                                <m:t>𝑑</m:t>
                              </m:r>
                              <m:r>
                                <a:rPr lang="en-US" sz="2000" i="1">
                                  <a:latin typeface="Cambria Math" panose="02040503050406030204" pitchFamily="18" charset="0"/>
                                  <a:cs typeface="Arial" panose="020B0604020202020204" pitchFamily="34" charset="0"/>
                                </a:rPr>
                                <m:t> </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𝐶</m:t>
                                  </m:r>
                                </m:e>
                                <m:sub>
                                  <m:r>
                                    <a:rPr lang="en-US" sz="2000" i="1">
                                      <a:latin typeface="Cambria Math" panose="02040503050406030204" pitchFamily="18" charset="0"/>
                                      <a:cs typeface="Arial" panose="020B0604020202020204" pitchFamily="34" charset="0"/>
                                    </a:rPr>
                                    <m:t>𝑀</m:t>
                                  </m:r>
                                </m:sub>
                              </m:sSub>
                            </m:num>
                            <m:den>
                              <m:r>
                                <a:rPr lang="en-US" sz="2000" i="1">
                                  <a:latin typeface="Cambria Math" panose="02040503050406030204" pitchFamily="18" charset="0"/>
                                  <a:cs typeface="Arial" panose="020B0604020202020204" pitchFamily="34" charset="0"/>
                                </a:rPr>
                                <m:t>𝑑𝑡</m:t>
                              </m:r>
                            </m:den>
                          </m:f>
                        </m:oMath>
                      </m:oMathPara>
                    </a14:m>
                    <a:endParaRPr lang="en-US" sz="2000" dirty="0"/>
                  </a:p>
                </p:txBody>
              </p:sp>
            </mc:Choice>
            <mc:Fallback xmlns="">
              <p:sp>
                <p:nvSpPr>
                  <p:cNvPr id="10" name="TextBox 9"/>
                  <p:cNvSpPr txBox="1">
                    <a:spLocks noRot="1" noChangeAspect="1" noMove="1" noResize="1" noEditPoints="1" noAdjustHandles="1" noChangeArrowheads="1" noChangeShapeType="1" noTextEdit="1"/>
                  </p:cNvSpPr>
                  <p:nvPr/>
                </p:nvSpPr>
                <p:spPr>
                  <a:xfrm>
                    <a:off x="659572" y="3242204"/>
                    <a:ext cx="1569493" cy="676660"/>
                  </a:xfrm>
                  <a:prstGeom prst="rect">
                    <a:avLst/>
                  </a:prstGeom>
                  <a:blipFill>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TextBox 19"/>
                <p:cNvSpPr txBox="1"/>
                <p:nvPr/>
              </p:nvSpPr>
              <p:spPr>
                <a:xfrm>
                  <a:off x="4578928" y="2777399"/>
                  <a:ext cx="1701419" cy="7275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𝑀</m:t>
                                    </m:r>
                                    <m:r>
                                      <a:rPr lang="en-US" sz="2000" i="1">
                                        <a:latin typeface="Cambria Math" panose="02040503050406030204" pitchFamily="18" charset="0"/>
                                      </a:rPr>
                                      <m:t>,</m:t>
                                    </m:r>
                                    <m:r>
                                      <a:rPr lang="en-US" sz="2000" i="1">
                                        <a:latin typeface="Cambria Math" panose="02040503050406030204" pitchFamily="18" charset="0"/>
                                      </a:rPr>
                                      <m:t>𝑚𝑜𝑛𝑜</m:t>
                                    </m:r>
                                  </m:sub>
                                </m:sSub>
                              </m:e>
                            </m:d>
                          </m:num>
                          <m:den>
                            <m:r>
                              <a:rPr lang="en-US" sz="2000" b="0" i="1" smtClean="0">
                                <a:latin typeface="Cambria Math" panose="02040503050406030204" pitchFamily="18" charset="0"/>
                              </a:rPr>
                              <m:t>𝑛</m:t>
                            </m:r>
                            <m:r>
                              <a:rPr lang="en-US" sz="2000" b="0" i="1" smtClean="0">
                                <a:latin typeface="Cambria Math" panose="02040503050406030204" pitchFamily="18" charset="0"/>
                              </a:rPr>
                              <m:t> </m:t>
                            </m:r>
                            <m:r>
                              <a:rPr lang="en-US" sz="2000" i="1">
                                <a:latin typeface="Cambria Math" panose="02040503050406030204" pitchFamily="18" charset="0"/>
                              </a:rPr>
                              <m:t>𝐹</m:t>
                            </m:r>
                          </m:den>
                        </m:f>
                      </m:oMath>
                    </m:oMathPara>
                  </a14:m>
                  <a:endParaRPr lang="en-US" sz="2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4578928" y="2777399"/>
                  <a:ext cx="1701419" cy="727571"/>
                </a:xfrm>
                <a:prstGeom prst="rect">
                  <a:avLst/>
                </a:prstGeom>
                <a:blipFill>
                  <a:blip r:embed="rId14"/>
                  <a:stretch>
                    <a:fillRect/>
                  </a:stretch>
                </a:blipFill>
              </p:spPr>
              <p:txBody>
                <a:bodyPr/>
                <a:lstStyle/>
                <a:p>
                  <a:r>
                    <a:rPr lang="en-US">
                      <a:noFill/>
                    </a:rPr>
                    <a:t> </a:t>
                  </a:r>
                </a:p>
              </p:txBody>
            </p:sp>
          </mc:Fallback>
        </mc:AlternateContent>
      </p:grpSp>
      <p:grpSp>
        <p:nvGrpSpPr>
          <p:cNvPr id="23" name="Group 22"/>
          <p:cNvGrpSpPr/>
          <p:nvPr/>
        </p:nvGrpSpPr>
        <p:grpSpPr>
          <a:xfrm>
            <a:off x="7112193" y="1258209"/>
            <a:ext cx="2052284" cy="2975816"/>
            <a:chOff x="7069228" y="1942640"/>
            <a:chExt cx="2052284" cy="2975816"/>
          </a:xfrm>
        </p:grpSpPr>
        <p:sp>
          <p:nvSpPr>
            <p:cNvPr id="24" name="TextBox 23"/>
            <p:cNvSpPr txBox="1"/>
            <p:nvPr/>
          </p:nvSpPr>
          <p:spPr>
            <a:xfrm>
              <a:off x="7069228" y="3841238"/>
              <a:ext cx="2052284" cy="1077218"/>
            </a:xfrm>
            <a:prstGeom prst="rect">
              <a:avLst/>
            </a:prstGeom>
            <a:noFill/>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these are all </a:t>
              </a:r>
              <a:r>
                <a:rPr lang="en-US" sz="1600" u="sng" dirty="0">
                  <a:solidFill>
                    <a:srgbClr val="FF0000"/>
                  </a:solidFill>
                  <a:latin typeface="Arial" panose="020B0604020202020204" pitchFamily="34" charset="0"/>
                  <a:cs typeface="Arial" panose="020B0604020202020204" pitchFamily="34" charset="0"/>
                </a:rPr>
                <a:t>total </a:t>
              </a:r>
              <a:r>
                <a:rPr lang="en-US" sz="1600" dirty="0">
                  <a:solidFill>
                    <a:srgbClr val="FF0000"/>
                  </a:solidFill>
                  <a:latin typeface="Arial" panose="020B0604020202020204" pitchFamily="34" charset="0"/>
                  <a:cs typeface="Arial" panose="020B0604020202020204" pitchFamily="34" charset="0"/>
                </a:rPr>
                <a:t>currents at </a:t>
              </a:r>
              <a:r>
                <a:rPr lang="en-US" sz="1600" u="sng" dirty="0">
                  <a:solidFill>
                    <a:srgbClr val="FF0000"/>
                  </a:solidFill>
                  <a:latin typeface="Arial" panose="020B0604020202020204" pitchFamily="34" charset="0"/>
                  <a:cs typeface="Arial" panose="020B0604020202020204" pitchFamily="34" charset="0"/>
                </a:rPr>
                <a:t>all</a:t>
              </a:r>
              <a:r>
                <a:rPr lang="en-US" sz="1600" dirty="0">
                  <a:solidFill>
                    <a:srgbClr val="FF0000"/>
                  </a:solidFill>
                  <a:latin typeface="Arial" panose="020B0604020202020204" pitchFamily="34" charset="0"/>
                  <a:cs typeface="Arial" panose="020B0604020202020204" pitchFamily="34" charset="0"/>
                </a:rPr>
                <a:t> cathodes or anodes in reactor</a:t>
              </a:r>
            </a:p>
          </p:txBody>
        </p:sp>
        <p:grpSp>
          <p:nvGrpSpPr>
            <p:cNvPr id="26" name="Group 25"/>
            <p:cNvGrpSpPr/>
            <p:nvPr/>
          </p:nvGrpSpPr>
          <p:grpSpPr>
            <a:xfrm>
              <a:off x="7850151" y="1942640"/>
              <a:ext cx="997269" cy="1887807"/>
              <a:chOff x="7875855" y="1458851"/>
              <a:chExt cx="997269" cy="1887807"/>
            </a:xfrm>
          </p:grpSpPr>
          <p:sp>
            <p:nvSpPr>
              <p:cNvPr id="27" name="Right Brace 26"/>
              <p:cNvSpPr/>
              <p:nvPr/>
            </p:nvSpPr>
            <p:spPr>
              <a:xfrm>
                <a:off x="8591565" y="1458851"/>
                <a:ext cx="281559" cy="1199206"/>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cxnSp>
            <p:nvCxnSpPr>
              <p:cNvPr id="28" name="Straight Arrow Connector 27"/>
              <p:cNvCxnSpPr/>
              <p:nvPr/>
            </p:nvCxnSpPr>
            <p:spPr>
              <a:xfrm flipH="1" flipV="1">
                <a:off x="7875855" y="2731909"/>
                <a:ext cx="7301" cy="6147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9" name="Rectangle 18"/>
          <p:cNvSpPr/>
          <p:nvPr/>
        </p:nvSpPr>
        <p:spPr>
          <a:xfrm>
            <a:off x="439177" y="2490979"/>
            <a:ext cx="4572000" cy="400110"/>
          </a:xfrm>
          <a:prstGeom prst="rect">
            <a:avLst/>
          </a:prstGeom>
        </p:spPr>
        <p:txBody>
          <a:bodyPr>
            <a:spAutoFit/>
          </a:bodyPr>
          <a:lstStyle/>
          <a:p>
            <a:r>
              <a:rPr lang="en-US" sz="2000" u="sng" dirty="0">
                <a:latin typeface="Arial" panose="020B0604020202020204" pitchFamily="34" charset="0"/>
                <a:cs typeface="Arial" panose="020B0604020202020204" pitchFamily="34" charset="0"/>
              </a:rPr>
              <a:t>dissolved species</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ea typeface="Cambria Math" panose="02040503050406030204" pitchFamily="18" charset="0"/>
                <a:cs typeface="Arial" panose="020B0604020202020204" pitchFamily="34" charset="0"/>
              </a:rPr>
              <a:t>M</a:t>
            </a:r>
            <a:r>
              <a:rPr lang="en-US" sz="2000" baseline="30000" dirty="0" err="1">
                <a:latin typeface="Arial" panose="020B0604020202020204" pitchFamily="34" charset="0"/>
                <a:ea typeface="Cambria Math" panose="02040503050406030204" pitchFamily="18" charset="0"/>
                <a:cs typeface="Arial" panose="020B0604020202020204" pitchFamily="34" charset="0"/>
              </a:rPr>
              <a:t>n</a:t>
            </a:r>
            <a:r>
              <a:rPr lang="en-US" sz="2000" baseline="30000" dirty="0">
                <a:latin typeface="Arial" panose="020B0604020202020204" pitchFamily="34" charset="0"/>
                <a:ea typeface="Cambria Math" panose="02040503050406030204" pitchFamily="18" charset="0"/>
                <a:cs typeface="Arial" panose="020B0604020202020204" pitchFamily="34" charset="0"/>
              </a:rPr>
              <a:t>+</a:t>
            </a:r>
            <a:r>
              <a:rPr lang="en-US" sz="2000" dirty="0">
                <a:latin typeface="Arial" panose="020B0604020202020204" pitchFamily="34" charset="0"/>
                <a:ea typeface="Cambria Math" panose="02040503050406030204" pitchFamily="18" charset="0"/>
                <a:cs typeface="Arial" panose="020B0604020202020204" pitchFamily="34" charset="0"/>
              </a:rPr>
              <a:t>(</a:t>
            </a:r>
            <a:r>
              <a:rPr lang="en-US" sz="2000" dirty="0" err="1">
                <a:latin typeface="Arial" panose="020B0604020202020204" pitchFamily="34" charset="0"/>
                <a:ea typeface="Cambria Math" panose="02040503050406030204" pitchFamily="18" charset="0"/>
                <a:cs typeface="Arial" panose="020B0604020202020204" pitchFamily="34" charset="0"/>
              </a:rPr>
              <a:t>aq</a:t>
            </a:r>
            <a:r>
              <a:rPr lang="en-US" sz="2000" dirty="0">
                <a:latin typeface="Arial" panose="020B0604020202020204" pitchFamily="34" charset="0"/>
                <a:ea typeface="Cambria Math" panose="02040503050406030204" pitchFamily="18"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ea typeface="Cambria Math" panose="02040503050406030204" pitchFamily="18" charset="0"/>
                <a:cs typeface="Arial" panose="020B0604020202020204" pitchFamily="34" charset="0"/>
              </a:rPr>
              <a:t>H</a:t>
            </a:r>
            <a:r>
              <a:rPr lang="en-US" sz="2000" baseline="30000" dirty="0">
                <a:latin typeface="Arial" panose="020B0604020202020204" pitchFamily="34" charset="0"/>
                <a:ea typeface="Cambria Math" panose="02040503050406030204" pitchFamily="18" charset="0"/>
                <a:cs typeface="Arial" panose="020B0604020202020204" pitchFamily="34" charset="0"/>
              </a:rPr>
              <a:t>+</a:t>
            </a:r>
            <a:r>
              <a:rPr lang="en-US" sz="2000" dirty="0">
                <a:latin typeface="Arial" panose="020B0604020202020204" pitchFamily="34" charset="0"/>
                <a:ea typeface="Cambria Math" panose="02040503050406030204" pitchFamily="18" charset="0"/>
                <a:cs typeface="Arial" panose="020B0604020202020204" pitchFamily="34" charset="0"/>
              </a:rPr>
              <a:t>(</a:t>
            </a:r>
            <a:r>
              <a:rPr lang="en-US" sz="2000" dirty="0" err="1">
                <a:latin typeface="Arial" panose="020B0604020202020204" pitchFamily="34" charset="0"/>
                <a:ea typeface="Cambria Math" panose="02040503050406030204" pitchFamily="18" charset="0"/>
                <a:cs typeface="Arial" panose="020B0604020202020204" pitchFamily="34" charset="0"/>
              </a:rPr>
              <a:t>aq</a:t>
            </a:r>
            <a:r>
              <a:rPr lang="en-US" sz="2000" dirty="0">
                <a:latin typeface="Arial" panose="020B0604020202020204" pitchFamily="34" charset="0"/>
                <a:ea typeface="Cambria Math" panose="02040503050406030204" pitchFamily="18"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p:txBody>
      </p:sp>
      <p:grpSp>
        <p:nvGrpSpPr>
          <p:cNvPr id="33" name="Group 32"/>
          <p:cNvGrpSpPr/>
          <p:nvPr/>
        </p:nvGrpSpPr>
        <p:grpSpPr>
          <a:xfrm>
            <a:off x="2476512" y="4799170"/>
            <a:ext cx="6215106" cy="951094"/>
            <a:chOff x="2476512" y="4799170"/>
            <a:chExt cx="6215106" cy="951094"/>
          </a:xfrm>
        </p:grpSpPr>
        <p:grpSp>
          <p:nvGrpSpPr>
            <p:cNvPr id="15" name="Group 14"/>
            <p:cNvGrpSpPr/>
            <p:nvPr/>
          </p:nvGrpSpPr>
          <p:grpSpPr>
            <a:xfrm>
              <a:off x="3577814" y="4799170"/>
              <a:ext cx="5113804" cy="951094"/>
              <a:chOff x="4855107" y="4673189"/>
              <a:chExt cx="3509121" cy="951094"/>
            </a:xfrm>
          </p:grpSpPr>
          <p:grpSp>
            <p:nvGrpSpPr>
              <p:cNvPr id="7" name="Group 6"/>
              <p:cNvGrpSpPr/>
              <p:nvPr/>
            </p:nvGrpSpPr>
            <p:grpSpPr>
              <a:xfrm>
                <a:off x="4855107" y="4673189"/>
                <a:ext cx="2300195" cy="951094"/>
                <a:chOff x="4805351" y="4673189"/>
                <a:chExt cx="2300195" cy="951094"/>
              </a:xfrm>
            </p:grpSpPr>
            <mc:AlternateContent xmlns:mc="http://schemas.openxmlformats.org/markup-compatibility/2006" xmlns:a14="http://schemas.microsoft.com/office/drawing/2010/main">
              <mc:Choice Requires="a14">
                <p:sp>
                  <p:nvSpPr>
                    <p:cNvPr id="16" name="TextBox 15"/>
                    <p:cNvSpPr txBox="1"/>
                    <p:nvPr/>
                  </p:nvSpPr>
                  <p:spPr>
                    <a:xfrm>
                      <a:off x="4805351" y="4673189"/>
                      <a:ext cx="1173707" cy="9510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𝐼</m:t>
                                    </m:r>
                                  </m:e>
                                  <m: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m:t>
                                        </m:r>
                                        <m:r>
                                          <a:rPr lang="en-US" sz="2000" b="0" i="1" smtClean="0">
                                            <a:latin typeface="Cambria Math" panose="02040503050406030204" pitchFamily="18" charset="0"/>
                                          </a:rPr>
                                          <m:t>𝑚𝑜𝑛𝑜</m:t>
                                        </m:r>
                                      </m:sub>
                                    </m:sSub>
                                  </m:sub>
                                </m:sSub>
                                <m:r>
                                  <a:rPr lang="en-US" sz="2000" b="0" i="1" smtClean="0">
                                    <a:latin typeface="Cambria Math" panose="02040503050406030204" pitchFamily="18" charset="0"/>
                                  </a:rPr>
                                  <m:t>  </m:t>
                                </m:r>
                              </m:num>
                              <m:den>
                                <m:r>
                                  <a:rPr lang="en-US" sz="2000" i="1">
                                    <a:latin typeface="Cambria Math" panose="02040503050406030204" pitchFamily="18" charset="0"/>
                                  </a:rPr>
                                  <m:t> </m:t>
                                </m:r>
                                <m:f>
                                  <m:fPr>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𝑒</m:t>
                                        </m:r>
                                      </m:sub>
                                    </m:sSub>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𝑏</m:t>
                                        </m:r>
                                      </m:e>
                                      <m:sub>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𝐻</m:t>
                                            </m:r>
                                          </m:e>
                                          <m:sup>
                                            <m:r>
                                              <a:rPr lang="en-US" sz="2000" b="0" i="1" smtClean="0">
                                                <a:latin typeface="Cambria Math" panose="02040503050406030204" pitchFamily="18" charset="0"/>
                                              </a:rPr>
                                              <m:t>+</m:t>
                                            </m:r>
                                          </m:sup>
                                        </m:sSup>
                                      </m:sub>
                                    </m:sSub>
                                  </m:den>
                                </m:f>
                                <m:r>
                                  <a:rPr lang="en-US" sz="2000" i="1">
                                    <a:latin typeface="Cambria Math" panose="02040503050406030204" pitchFamily="18" charset="0"/>
                                  </a:rPr>
                                  <m:t> </m:t>
                                </m:r>
                                <m:r>
                                  <a:rPr lang="en-US" sz="2000" i="1">
                                    <a:latin typeface="Cambria Math" panose="02040503050406030204" pitchFamily="18" charset="0"/>
                                  </a:rPr>
                                  <m:t>𝐹</m:t>
                                </m:r>
                              </m:den>
                            </m:f>
                          </m:oMath>
                        </m:oMathPara>
                      </a14:m>
                      <a:endParaRPr 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805351" y="4673189"/>
                      <a:ext cx="1173707" cy="95109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805367" y="4738954"/>
                      <a:ext cx="1300179" cy="6771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𝑚𝑜𝑛𝑜</m:t>
                                    </m:r>
                                  </m:sub>
                                </m:sSub>
                                <m:r>
                                  <a:rPr lang="en-US" sz="2000" i="1">
                                    <a:latin typeface="Cambria Math" panose="02040503050406030204" pitchFamily="18" charset="0"/>
                                  </a:rPr>
                                  <m:t>  </m:t>
                                </m:r>
                              </m:num>
                              <m:den>
                                <m:r>
                                  <a:rPr lang="en-US" sz="2000" i="1">
                                    <a:latin typeface="Cambria Math" panose="02040503050406030204" pitchFamily="18" charset="0"/>
                                  </a:rPr>
                                  <m:t>𝐹</m:t>
                                </m:r>
                              </m:den>
                            </m:f>
                          </m:oMath>
                        </m:oMathPara>
                      </a14:m>
                      <a:endParaRPr lang="en-US" sz="2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5805367" y="4738954"/>
                      <a:ext cx="1300179" cy="677173"/>
                    </a:xfrm>
                    <a:prstGeom prst="rect">
                      <a:avLst/>
                    </a:prstGeom>
                    <a:blipFill>
                      <a:blip r:embed="rId1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8" name="TextBox 17"/>
                  <p:cNvSpPr txBox="1"/>
                  <p:nvPr/>
                </p:nvSpPr>
                <p:spPr>
                  <a:xfrm>
                    <a:off x="7216679" y="4673189"/>
                    <a:ext cx="1147549" cy="7345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Arial" panose="020B0604020202020204" pitchFamily="34" charset="0"/>
                            </a:rPr>
                            <m:t>=  </m:t>
                          </m:r>
                          <m:r>
                            <a:rPr lang="en-US" sz="2000" i="1" smtClean="0">
                              <a:latin typeface="Cambria Math" panose="02040503050406030204" pitchFamily="18" charset="0"/>
                              <a:cs typeface="Arial" panose="020B0604020202020204" pitchFamily="34" charset="0"/>
                            </a:rPr>
                            <m:t>−</m:t>
                          </m:r>
                          <m:f>
                            <m:fPr>
                              <m:ctrlPr>
                                <a:rPr lang="en-US" sz="2000" i="1">
                                  <a:latin typeface="Cambria Math" panose="02040503050406030204" pitchFamily="18" charset="0"/>
                                </a:rPr>
                              </m:ctrlPr>
                            </m:fPr>
                            <m:num>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𝐼</m:t>
                                      </m:r>
                                    </m:e>
                                    <m: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𝑚𝑜𝑛𝑜</m:t>
                                      </m:r>
                                    </m:sub>
                                  </m:sSub>
                                </m:e>
                              </m:d>
                            </m:num>
                            <m:den>
                              <m:r>
                                <a:rPr lang="en-US" sz="2000" i="1">
                                  <a:latin typeface="Cambria Math" panose="02040503050406030204" pitchFamily="18" charset="0"/>
                                </a:rPr>
                                <m:t> </m:t>
                              </m:r>
                              <m:r>
                                <a:rPr lang="en-US" sz="2000" i="1">
                                  <a:latin typeface="Cambria Math" panose="02040503050406030204" pitchFamily="18" charset="0"/>
                                </a:rPr>
                                <m:t>𝐹</m:t>
                              </m:r>
                            </m:den>
                          </m:f>
                        </m:oMath>
                      </m:oMathPara>
                    </a14:m>
                    <a:endParaRPr lang="en-US" sz="2000" dirty="0"/>
                  </a:p>
                </p:txBody>
              </p:sp>
            </mc:Choice>
            <mc:Fallback xmlns="">
              <p:sp>
                <p:nvSpPr>
                  <p:cNvPr id="18" name="TextBox 17"/>
                  <p:cNvSpPr txBox="1">
                    <a:spLocks noRot="1" noChangeAspect="1" noMove="1" noResize="1" noEditPoints="1" noAdjustHandles="1" noChangeArrowheads="1" noChangeShapeType="1" noTextEdit="1"/>
                  </p:cNvSpPr>
                  <p:nvPr/>
                </p:nvSpPr>
                <p:spPr>
                  <a:xfrm>
                    <a:off x="7216679" y="4673189"/>
                    <a:ext cx="1147549" cy="734560"/>
                  </a:xfrm>
                  <a:prstGeom prst="rect">
                    <a:avLst/>
                  </a:prstGeom>
                  <a:blipFill>
                    <a:blip r:embed="rId17"/>
                    <a:stretch>
                      <a:fillRect r="-363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0" name="TextBox 29"/>
                <p:cNvSpPr txBox="1"/>
                <p:nvPr/>
              </p:nvSpPr>
              <p:spPr>
                <a:xfrm>
                  <a:off x="2476512" y="4956231"/>
                  <a:ext cx="1436932" cy="5423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cs typeface="Arial" panose="020B0604020202020204" pitchFamily="34" charset="0"/>
                              </a:rPr>
                            </m:ctrlPr>
                          </m:sSubPr>
                          <m:e>
                            <m:d>
                              <m:dPr>
                                <m:begChr m:val=""/>
                                <m:endChr m:val="|"/>
                                <m:ctrlPr>
                                  <a:rPr lang="en-US"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𝑟</m:t>
                                    </m:r>
                                  </m:e>
                                  <m:sub>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𝐻</m:t>
                                        </m:r>
                                      </m:e>
                                      <m:sup>
                                        <m:r>
                                          <a:rPr lang="en-US" i="1">
                                            <a:latin typeface="Cambria Math" panose="02040503050406030204" pitchFamily="18" charset="0"/>
                                            <a:ea typeface="Cambria Math" panose="02040503050406030204" pitchFamily="18" charset="0"/>
                                            <a:cs typeface="Arial" panose="020B0604020202020204" pitchFamily="34" charset="0"/>
                                          </a:rPr>
                                          <m:t>+</m:t>
                                        </m:r>
                                      </m:sup>
                                    </m:sSup>
                                  </m:sub>
                                </m:sSub>
                              </m:e>
                            </m:d>
                          </m:e>
                          <m:sub>
                            <m:r>
                              <a:rPr lang="en-US" b="0" i="1" smtClean="0">
                                <a:latin typeface="Cambria Math" panose="02040503050406030204" pitchFamily="18" charset="0"/>
                                <a:ea typeface="Cambria Math" panose="02040503050406030204" pitchFamily="18" charset="0"/>
                                <a:cs typeface="Arial" panose="020B0604020202020204" pitchFamily="34" charset="0"/>
                              </a:rPr>
                              <m:t>𝑐</m:t>
                            </m:r>
                            <m:r>
                              <a:rPr lang="en-US" i="1">
                                <a:latin typeface="Cambria Math" panose="02040503050406030204" pitchFamily="18" charset="0"/>
                                <a:ea typeface="Cambria Math" panose="02040503050406030204" pitchFamily="18" charset="0"/>
                                <a:cs typeface="Arial" panose="020B0604020202020204" pitchFamily="34" charset="0"/>
                              </a:rPr>
                              <m:t>𝑎</m:t>
                            </m:r>
                            <m:r>
                              <a:rPr lang="en-US" b="0" i="1" smtClean="0">
                                <a:latin typeface="Cambria Math" panose="02040503050406030204" pitchFamily="18" charset="0"/>
                                <a:ea typeface="Cambria Math" panose="02040503050406030204" pitchFamily="18" charset="0"/>
                                <a:cs typeface="Arial" panose="020B0604020202020204" pitchFamily="34" charset="0"/>
                              </a:rPr>
                              <m:t>𝑡h</m:t>
                            </m:r>
                          </m:sub>
                        </m:sSub>
                        <m:r>
                          <a:rPr lang="en-US" b="0" i="1" smtClean="0">
                            <a:latin typeface="Cambria Math" panose="02040503050406030204" pitchFamily="18" charset="0"/>
                            <a:ea typeface="Cambria Math" panose="02040503050406030204" pitchFamily="18" charset="0"/>
                            <a:cs typeface="Arial" panose="020B0604020202020204" pitchFamily="34" charset="0"/>
                          </a:rPr>
                          <m:t>=</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476512" y="4956231"/>
                  <a:ext cx="1436932" cy="542393"/>
                </a:xfrm>
                <a:prstGeom prst="rect">
                  <a:avLst/>
                </a:prstGeom>
                <a:blipFill>
                  <a:blip r:embed="rId18"/>
                  <a:stretch>
                    <a:fillRect l="-13559" t="-160674" b="-228090"/>
                  </a:stretch>
                </a:blipFill>
              </p:spPr>
              <p:txBody>
                <a:bodyPr/>
                <a:lstStyle/>
                <a:p>
                  <a:r>
                    <a:rPr lang="en-US">
                      <a:noFill/>
                    </a:rPr>
                    <a:t> </a:t>
                  </a:r>
                </a:p>
              </p:txBody>
            </p:sp>
          </mc:Fallback>
        </mc:AlternateContent>
      </p:grpSp>
      <p:grpSp>
        <p:nvGrpSpPr>
          <p:cNvPr id="32" name="Group 31"/>
          <p:cNvGrpSpPr/>
          <p:nvPr/>
        </p:nvGrpSpPr>
        <p:grpSpPr>
          <a:xfrm>
            <a:off x="2619195" y="4252167"/>
            <a:ext cx="3182656" cy="549075"/>
            <a:chOff x="2619195" y="4252167"/>
            <a:chExt cx="3182656" cy="549075"/>
          </a:xfrm>
        </p:grpSpPr>
        <mc:AlternateContent xmlns:mc="http://schemas.openxmlformats.org/markup-compatibility/2006" xmlns:a14="http://schemas.microsoft.com/office/drawing/2010/main">
          <mc:Choice Requires="a14">
            <p:sp>
              <p:nvSpPr>
                <p:cNvPr id="29" name="TextBox 28"/>
                <p:cNvSpPr txBox="1"/>
                <p:nvPr/>
              </p:nvSpPr>
              <p:spPr>
                <a:xfrm>
                  <a:off x="2619195" y="4252167"/>
                  <a:ext cx="1873737" cy="5423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𝐻</m:t>
                            </m:r>
                          </m:sub>
                        </m:sSub>
                        <m:r>
                          <a:rPr lang="en-US" b="0" i="1" smtClean="0">
                            <a:latin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d>
                              <m:dPr>
                                <m:begChr m:val=""/>
                                <m:endChr m:val="|"/>
                                <m:ctrlPr>
                                  <a:rPr lang="en-US"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𝑟</m:t>
                                    </m:r>
                                  </m:e>
                                  <m:sub>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𝐻</m:t>
                                        </m:r>
                                      </m:e>
                                      <m:sup>
                                        <m:r>
                                          <a:rPr lang="en-US" i="1">
                                            <a:latin typeface="Cambria Math" panose="02040503050406030204" pitchFamily="18" charset="0"/>
                                            <a:ea typeface="Cambria Math" panose="02040503050406030204" pitchFamily="18" charset="0"/>
                                            <a:cs typeface="Arial" panose="020B0604020202020204" pitchFamily="34" charset="0"/>
                                          </a:rPr>
                                          <m:t>+</m:t>
                                        </m:r>
                                      </m:sup>
                                    </m:sSup>
                                  </m:sub>
                                </m:sSub>
                              </m:e>
                            </m:d>
                          </m:e>
                          <m:sub>
                            <m:r>
                              <a:rPr lang="en-US" i="1">
                                <a:latin typeface="Cambria Math" panose="02040503050406030204" pitchFamily="18" charset="0"/>
                                <a:ea typeface="Cambria Math" panose="02040503050406030204" pitchFamily="18" charset="0"/>
                                <a:cs typeface="Arial" panose="020B0604020202020204" pitchFamily="34" charset="0"/>
                              </a:rPr>
                              <m:t>𝑐𝑎𝑡h</m:t>
                            </m:r>
                          </m:sub>
                        </m:sSub>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2619195" y="4252167"/>
                  <a:ext cx="1873737" cy="542393"/>
                </a:xfrm>
                <a:prstGeom prst="rect">
                  <a:avLst/>
                </a:prstGeom>
                <a:blipFill>
                  <a:blip r:embed="rId19"/>
                  <a:stretch>
                    <a:fillRect t="-160674" r="-11726" b="-2280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4030359" y="4258849"/>
                  <a:ext cx="1771492" cy="5423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d>
                              <m:dPr>
                                <m:begChr m:val=""/>
                                <m:endChr m:val="|"/>
                                <m:ctrlPr>
                                  <a:rPr lang="en-US"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i="1">
                                        <a:latin typeface="Cambria Math" panose="02040503050406030204" pitchFamily="18" charset="0"/>
                                        <a:ea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𝑟</m:t>
                                    </m:r>
                                  </m:e>
                                  <m:sub>
                                    <m:sSup>
                                      <m:sSupPr>
                                        <m:ctrlPr>
                                          <a:rPr lang="en-US" i="1">
                                            <a:latin typeface="Cambria Math" panose="02040503050406030204" pitchFamily="18" charset="0"/>
                                            <a:ea typeface="Cambria Math" panose="02040503050406030204" pitchFamily="18" charset="0"/>
                                            <a:cs typeface="Arial" panose="020B0604020202020204" pitchFamily="34" charset="0"/>
                                          </a:rPr>
                                        </m:ctrlPr>
                                      </m:sSupPr>
                                      <m:e>
                                        <m:r>
                                          <a:rPr lang="en-US" i="1">
                                            <a:latin typeface="Cambria Math" panose="02040503050406030204" pitchFamily="18" charset="0"/>
                                            <a:ea typeface="Cambria Math" panose="02040503050406030204" pitchFamily="18" charset="0"/>
                                            <a:cs typeface="Arial" panose="020B0604020202020204" pitchFamily="34" charset="0"/>
                                          </a:rPr>
                                          <m:t>𝐻</m:t>
                                        </m:r>
                                      </m:e>
                                      <m:sup>
                                        <m:r>
                                          <a:rPr lang="en-US" i="1">
                                            <a:latin typeface="Cambria Math" panose="02040503050406030204" pitchFamily="18" charset="0"/>
                                            <a:ea typeface="Cambria Math" panose="02040503050406030204" pitchFamily="18" charset="0"/>
                                            <a:cs typeface="Arial" panose="020B0604020202020204" pitchFamily="34" charset="0"/>
                                          </a:rPr>
                                          <m:t>+</m:t>
                                        </m:r>
                                      </m:sup>
                                    </m:sSup>
                                  </m:sub>
                                </m:sSub>
                              </m:e>
                            </m:d>
                          </m:e>
                          <m:sub>
                            <m:r>
                              <a:rPr lang="en-US" i="1">
                                <a:latin typeface="Cambria Math" panose="02040503050406030204" pitchFamily="18" charset="0"/>
                                <a:ea typeface="Cambria Math" panose="02040503050406030204" pitchFamily="18" charset="0"/>
                                <a:cs typeface="Arial" panose="020B0604020202020204" pitchFamily="34" charset="0"/>
                              </a:rPr>
                              <m:t>𝑎𝑛</m:t>
                            </m:r>
                          </m:sub>
                        </m:sSub>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4030359" y="4258849"/>
                  <a:ext cx="1771492" cy="542393"/>
                </a:xfrm>
                <a:prstGeom prst="rect">
                  <a:avLst/>
                </a:prstGeom>
                <a:blipFill>
                  <a:blip r:embed="rId20"/>
                  <a:stretch>
                    <a:fillRect t="-160674" r="-9278" b="-228090"/>
                  </a:stretch>
                </a:blipFill>
              </p:spPr>
              <p:txBody>
                <a:bodyPr/>
                <a:lstStyle/>
                <a:p>
                  <a:r>
                    <a:rPr lang="en-US">
                      <a:noFill/>
                    </a:rPr>
                    <a:t> </a:t>
                  </a:r>
                </a:p>
              </p:txBody>
            </p:sp>
          </mc:Fallback>
        </mc:AlternateContent>
      </p:grpSp>
    </p:spTree>
    <p:extLst>
      <p:ext uri="{BB962C8B-B14F-4D97-AF65-F5344CB8AC3E}">
        <p14:creationId xmlns:p14="http://schemas.microsoft.com/office/powerpoint/2010/main" val="170807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P spid="13" grpId="0"/>
      <p:bldP spid="21" grpId="0"/>
      <p:bldP spid="22" grpId="0"/>
      <p:bldP spid="2"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Terminology and Definitions</a:t>
            </a:r>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extLst>
                  <p:ext uri="{D42A27DB-BD31-4B8C-83A1-F6EECF244321}">
                    <p14:modId xmlns:p14="http://schemas.microsoft.com/office/powerpoint/2010/main" val="1583772999"/>
                  </p:ext>
                </p:extLst>
              </p:nvPr>
            </p:nvGraphicFramePr>
            <p:xfrm>
              <a:off x="1854926" y="1600198"/>
              <a:ext cx="6165668" cy="4756148"/>
            </p:xfrm>
            <a:graphic>
              <a:graphicData uri="http://schemas.openxmlformats.org/drawingml/2006/table">
                <a:tbl>
                  <a:tblPr firstRow="1" bandRow="1">
                    <a:tableStyleId>{5C22544A-7EE6-4342-B048-85BDC9FD1C3A}</a:tableStyleId>
                  </a:tblPr>
                  <a:tblGrid>
                    <a:gridCol w="2409102">
                      <a:extLst>
                        <a:ext uri="{9D8B030D-6E8A-4147-A177-3AD203B41FA5}">
                          <a16:colId xmlns:a16="http://schemas.microsoft.com/office/drawing/2014/main" val="742781130"/>
                        </a:ext>
                      </a:extLst>
                    </a:gridCol>
                    <a:gridCol w="1704745">
                      <a:extLst>
                        <a:ext uri="{9D8B030D-6E8A-4147-A177-3AD203B41FA5}">
                          <a16:colId xmlns:a16="http://schemas.microsoft.com/office/drawing/2014/main" val="2860883793"/>
                        </a:ext>
                      </a:extLst>
                    </a:gridCol>
                    <a:gridCol w="2051821">
                      <a:extLst>
                        <a:ext uri="{9D8B030D-6E8A-4147-A177-3AD203B41FA5}">
                          <a16:colId xmlns:a16="http://schemas.microsoft.com/office/drawing/2014/main" val="2779865390"/>
                        </a:ext>
                      </a:extLst>
                    </a:gridCol>
                  </a:tblGrid>
                  <a:tr h="297005">
                    <a:tc>
                      <a:txBody>
                        <a:bodyPr/>
                        <a:lstStyle/>
                        <a:p>
                          <a:pPr marL="0" marR="0" algn="l">
                            <a:lnSpc>
                              <a:spcPct val="107000"/>
                            </a:lnSpc>
                            <a:spcBef>
                              <a:spcPts val="600"/>
                            </a:spcBef>
                            <a:spcAft>
                              <a:spcPts val="600"/>
                            </a:spcAft>
                          </a:pPr>
                          <a:r>
                            <a:rPr lang="en-US" sz="900">
                              <a:effectLst/>
                            </a:rPr>
                            <a:t>Name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ctr">
                            <a:lnSpc>
                              <a:spcPct val="107000"/>
                            </a:lnSpc>
                            <a:spcBef>
                              <a:spcPts val="600"/>
                            </a:spcBef>
                            <a:spcAft>
                              <a:spcPts val="600"/>
                            </a:spcAft>
                          </a:pPr>
                          <a:r>
                            <a:rPr lang="en-US" sz="900">
                              <a:effectLst/>
                            </a:rPr>
                            <a:t>Symbol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ctr">
                            <a:lnSpc>
                              <a:spcPct val="107000"/>
                            </a:lnSpc>
                            <a:spcBef>
                              <a:spcPts val="600"/>
                            </a:spcBef>
                            <a:spcAft>
                              <a:spcPts val="600"/>
                            </a:spcAft>
                          </a:pPr>
                          <a:r>
                            <a:rPr lang="en-US" sz="900">
                              <a:effectLst/>
                            </a:rPr>
                            <a:t>SI Unit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1407644851"/>
                      </a:ext>
                    </a:extLst>
                  </a:tr>
                  <a:tr h="297005">
                    <a:tc>
                      <a:txBody>
                        <a:bodyPr/>
                        <a:lstStyle/>
                        <a:p>
                          <a:pPr marL="0" marR="0" algn="just">
                            <a:lnSpc>
                              <a:spcPct val="107000"/>
                            </a:lnSpc>
                            <a:spcBef>
                              <a:spcPts val="600"/>
                            </a:spcBef>
                            <a:spcAft>
                              <a:spcPts val="600"/>
                            </a:spcAft>
                          </a:pPr>
                          <a:r>
                            <a:rPr lang="en-US" sz="900">
                              <a:effectLst/>
                            </a:rPr>
                            <a:t>Current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𝐼</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𝐴</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2189436335"/>
                      </a:ext>
                    </a:extLst>
                  </a:tr>
                  <a:tr h="301073">
                    <a:tc>
                      <a:txBody>
                        <a:bodyPr/>
                        <a:lstStyle/>
                        <a:p>
                          <a:pPr marL="0" marR="0" algn="just">
                            <a:lnSpc>
                              <a:spcPct val="107000"/>
                            </a:lnSpc>
                            <a:spcBef>
                              <a:spcPts val="600"/>
                            </a:spcBef>
                            <a:spcAft>
                              <a:spcPts val="600"/>
                            </a:spcAft>
                          </a:pPr>
                          <a:r>
                            <a:rPr lang="en-US" sz="900" dirty="0">
                              <a:effectLst/>
                            </a:rPr>
                            <a:t>Current Density</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ctr">
                            <a:lnSpc>
                              <a:spcPct val="107000"/>
                            </a:lnSpc>
                            <a:spcBef>
                              <a:spcPts val="600"/>
                            </a:spcBef>
                            <a:spcAft>
                              <a:spcPts val="600"/>
                            </a:spcAft>
                          </a:pPr>
                          <a14:m>
                            <m:oMath xmlns:m="http://schemas.openxmlformats.org/officeDocument/2006/math">
                              <m:r>
                                <a:rPr lang="en-US" sz="900">
                                  <a:effectLst/>
                                  <a:latin typeface="Cambria Math" panose="02040503050406030204" pitchFamily="18" charset="0"/>
                                </a:rPr>
                                <m:t>𝑖</m:t>
                              </m:r>
                            </m:oMath>
                          </a14:m>
                          <a:r>
                            <a:rPr lang="en-US" sz="900">
                              <a:effectLst/>
                            </a:rPr>
                            <a:t> or </a:t>
                          </a:r>
                          <a14:m>
                            <m:oMath xmlns:m="http://schemas.openxmlformats.org/officeDocument/2006/math">
                              <m:r>
                                <a:rPr lang="en-US" sz="900">
                                  <a:effectLst/>
                                  <a:latin typeface="Cambria Math" panose="02040503050406030204" pitchFamily="18" charset="0"/>
                                </a:rPr>
                                <m:t>𝑗</m:t>
                              </m:r>
                            </m:oMath>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𝐴</m:t>
                                </m:r>
                                <m:r>
                                  <a:rPr lang="en-US" sz="900">
                                    <a:effectLst/>
                                    <a:latin typeface="Cambria Math" panose="02040503050406030204" pitchFamily="18" charset="0"/>
                                  </a:rPr>
                                  <m:t>/</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𝑚</m:t>
                                    </m:r>
                                  </m:e>
                                  <m:sup>
                                    <m:r>
                                      <a:rPr lang="en-US" sz="900">
                                        <a:effectLst/>
                                        <a:latin typeface="Cambria Math" panose="02040503050406030204" pitchFamily="18" charset="0"/>
                                      </a:rPr>
                                      <m:t>2</m:t>
                                    </m:r>
                                  </m:sup>
                                </m:sSup>
                              </m:oMath>
                            </m:oMathPara>
                          </a14:m>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1538407379"/>
                      </a:ext>
                    </a:extLst>
                  </a:tr>
                  <a:tr h="297005">
                    <a:tc>
                      <a:txBody>
                        <a:bodyPr/>
                        <a:lstStyle/>
                        <a:p>
                          <a:pPr marL="0" marR="0" algn="just">
                            <a:lnSpc>
                              <a:spcPct val="107000"/>
                            </a:lnSpc>
                            <a:spcBef>
                              <a:spcPts val="600"/>
                            </a:spcBef>
                            <a:spcAft>
                              <a:spcPts val="600"/>
                            </a:spcAft>
                          </a:pPr>
                          <a:r>
                            <a:rPr lang="en-US" sz="900">
                              <a:effectLst/>
                            </a:rPr>
                            <a:t>Electric Potential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𝜙</m:t>
                                </m:r>
                              </m:oMath>
                            </m:oMathPara>
                          </a14:m>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𝑉</m:t>
                                </m:r>
                              </m:oMath>
                            </m:oMathPara>
                          </a14:m>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2491026248"/>
                      </a:ext>
                    </a:extLst>
                  </a:tr>
                  <a:tr h="297005">
                    <a:tc>
                      <a:txBody>
                        <a:bodyPr/>
                        <a:lstStyle/>
                        <a:p>
                          <a:pPr marL="0" marR="0" algn="just">
                            <a:lnSpc>
                              <a:spcPct val="107000"/>
                            </a:lnSpc>
                            <a:spcBef>
                              <a:spcPts val="600"/>
                            </a:spcBef>
                            <a:spcAft>
                              <a:spcPts val="600"/>
                            </a:spcAft>
                          </a:pPr>
                          <a:r>
                            <a:rPr lang="en-US" sz="900" dirty="0">
                              <a:effectLst/>
                            </a:rPr>
                            <a:t>Electric Potential Difference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m:rPr>
                                    <m:sty m:val="p"/>
                                  </m:rPr>
                                  <a:rPr lang="en-US" sz="900">
                                    <a:effectLst/>
                                    <a:latin typeface="Cambria Math" panose="02040503050406030204" pitchFamily="18" charset="0"/>
                                  </a:rPr>
                                  <m:t>Δ</m:t>
                                </m:r>
                                <m:r>
                                  <a:rPr lang="en-US" sz="900">
                                    <a:effectLst/>
                                    <a:latin typeface="Cambria Math" panose="02040503050406030204" pitchFamily="18" charset="0"/>
                                  </a:rPr>
                                  <m:t>𝜙</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𝑉</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3140974740"/>
                      </a:ext>
                    </a:extLst>
                  </a:tr>
                  <a:tr h="297005">
                    <a:tc>
                      <a:txBody>
                        <a:bodyPr/>
                        <a:lstStyle/>
                        <a:p>
                          <a:pPr marL="0" marR="0" algn="just">
                            <a:lnSpc>
                              <a:spcPct val="107000"/>
                            </a:lnSpc>
                            <a:spcBef>
                              <a:spcPts val="600"/>
                            </a:spcBef>
                            <a:spcAft>
                              <a:spcPts val="600"/>
                            </a:spcAft>
                          </a:pPr>
                          <a:r>
                            <a:rPr lang="en-US" sz="900">
                              <a:effectLst/>
                            </a:rPr>
                            <a:t>Electric Field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𝐸</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𝑉</m:t>
                                </m:r>
                                <m:r>
                                  <a:rPr lang="en-US" sz="900">
                                    <a:effectLst/>
                                    <a:latin typeface="Cambria Math" panose="02040503050406030204" pitchFamily="18" charset="0"/>
                                  </a:rPr>
                                  <m:t>/</m:t>
                                </m:r>
                                <m:r>
                                  <a:rPr lang="en-US" sz="900">
                                    <a:effectLst/>
                                    <a:latin typeface="Cambria Math" panose="02040503050406030204" pitchFamily="18" charset="0"/>
                                  </a:rPr>
                                  <m:t>𝑚</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1134529856"/>
                      </a:ext>
                    </a:extLst>
                  </a:tr>
                  <a:tr h="297005">
                    <a:tc>
                      <a:txBody>
                        <a:bodyPr/>
                        <a:lstStyle/>
                        <a:p>
                          <a:pPr marL="0" marR="0" algn="just">
                            <a:lnSpc>
                              <a:spcPct val="107000"/>
                            </a:lnSpc>
                            <a:spcBef>
                              <a:spcPts val="600"/>
                            </a:spcBef>
                            <a:spcAft>
                              <a:spcPts val="600"/>
                            </a:spcAft>
                          </a:pPr>
                          <a:r>
                            <a:rPr lang="en-US" sz="900">
                              <a:effectLst/>
                            </a:rPr>
                            <a:t>Power</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𝑃</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𝑊</m:t>
                                </m:r>
                                <m:r>
                                  <a:rPr lang="en-US" sz="900">
                                    <a:effectLst/>
                                    <a:latin typeface="Cambria Math" panose="02040503050406030204" pitchFamily="18" charset="0"/>
                                  </a:rPr>
                                  <m:t>=</m:t>
                                </m:r>
                                <m:r>
                                  <a:rPr lang="en-US" sz="900">
                                    <a:effectLst/>
                                    <a:latin typeface="Cambria Math" panose="02040503050406030204" pitchFamily="18" charset="0"/>
                                  </a:rPr>
                                  <m:t>𝐽</m:t>
                                </m:r>
                                <m:r>
                                  <a:rPr lang="en-US" sz="900">
                                    <a:effectLst/>
                                    <a:latin typeface="Cambria Math" panose="02040503050406030204" pitchFamily="18" charset="0"/>
                                  </a:rPr>
                                  <m:t>/</m:t>
                                </m:r>
                                <m:r>
                                  <a:rPr lang="en-US" sz="900">
                                    <a:effectLst/>
                                    <a:latin typeface="Cambria Math" panose="02040503050406030204" pitchFamily="18" charset="0"/>
                                  </a:rPr>
                                  <m:t>𝑠</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4039538013"/>
                      </a:ext>
                    </a:extLst>
                  </a:tr>
                  <a:tr h="297005">
                    <a:tc>
                      <a:txBody>
                        <a:bodyPr/>
                        <a:lstStyle/>
                        <a:p>
                          <a:pPr marL="0" marR="0" algn="just">
                            <a:lnSpc>
                              <a:spcPct val="107000"/>
                            </a:lnSpc>
                            <a:spcBef>
                              <a:spcPts val="600"/>
                            </a:spcBef>
                            <a:spcAft>
                              <a:spcPts val="600"/>
                            </a:spcAft>
                          </a:pPr>
                          <a:r>
                            <a:rPr lang="en-US" sz="900">
                              <a:effectLst/>
                            </a:rPr>
                            <a:t>Resistance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𝑅</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m:rPr>
                                    <m:sty m:val="p"/>
                                  </m:rPr>
                                  <a:rPr lang="en-US" sz="900">
                                    <a:effectLst/>
                                    <a:latin typeface="Cambria Math" panose="02040503050406030204" pitchFamily="18" charset="0"/>
                                  </a:rPr>
                                  <m:t>Ω</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120902169"/>
                      </a:ext>
                    </a:extLst>
                  </a:tr>
                  <a:tr h="297005">
                    <a:tc>
                      <a:txBody>
                        <a:bodyPr/>
                        <a:lstStyle/>
                        <a:p>
                          <a:pPr marL="0" marR="0" algn="just">
                            <a:lnSpc>
                              <a:spcPct val="107000"/>
                            </a:lnSpc>
                            <a:spcBef>
                              <a:spcPts val="600"/>
                            </a:spcBef>
                            <a:spcAft>
                              <a:spcPts val="600"/>
                            </a:spcAft>
                          </a:pPr>
                          <a:r>
                            <a:rPr lang="en-US" sz="900">
                              <a:effectLst/>
                            </a:rPr>
                            <a:t>Conductance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𝐺</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𝑆</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57865638"/>
                      </a:ext>
                    </a:extLst>
                  </a:tr>
                  <a:tr h="297005">
                    <a:tc>
                      <a:txBody>
                        <a:bodyPr/>
                        <a:lstStyle/>
                        <a:p>
                          <a:pPr marL="0" marR="0" algn="just">
                            <a:lnSpc>
                              <a:spcPct val="107000"/>
                            </a:lnSpc>
                            <a:spcBef>
                              <a:spcPts val="600"/>
                            </a:spcBef>
                            <a:spcAft>
                              <a:spcPts val="600"/>
                            </a:spcAft>
                          </a:pPr>
                          <a:r>
                            <a:rPr lang="en-US" sz="900">
                              <a:effectLst/>
                            </a:rPr>
                            <a:t>Resistivity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𝜌</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m:rPr>
                                    <m:sty m:val="p"/>
                                  </m:rPr>
                                  <a:rPr lang="en-US" sz="900">
                                    <a:effectLst/>
                                    <a:latin typeface="Cambria Math" panose="02040503050406030204" pitchFamily="18" charset="0"/>
                                  </a:rPr>
                                  <m:t>Ω</m:t>
                                </m:r>
                                <m:r>
                                  <a:rPr lang="en-US" sz="900">
                                    <a:effectLst/>
                                    <a:latin typeface="Cambria Math" panose="02040503050406030204" pitchFamily="18" charset="0"/>
                                  </a:rPr>
                                  <m:t>𝑚</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298722510"/>
                      </a:ext>
                    </a:extLst>
                  </a:tr>
                  <a:tr h="297005">
                    <a:tc>
                      <a:txBody>
                        <a:bodyPr/>
                        <a:lstStyle/>
                        <a:p>
                          <a:pPr marL="0" marR="0" algn="just">
                            <a:lnSpc>
                              <a:spcPct val="107000"/>
                            </a:lnSpc>
                            <a:spcBef>
                              <a:spcPts val="600"/>
                            </a:spcBef>
                            <a:spcAft>
                              <a:spcPts val="600"/>
                            </a:spcAft>
                          </a:pPr>
                          <a:r>
                            <a:rPr lang="en-US" sz="900">
                              <a:effectLst/>
                            </a:rPr>
                            <a:t>Conductivity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ctr">
                            <a:lnSpc>
                              <a:spcPct val="107000"/>
                            </a:lnSpc>
                            <a:spcBef>
                              <a:spcPts val="600"/>
                            </a:spcBef>
                            <a:spcAft>
                              <a:spcPts val="600"/>
                            </a:spcAft>
                          </a:pPr>
                          <a14:m>
                            <m:oMath xmlns:m="http://schemas.openxmlformats.org/officeDocument/2006/math">
                              <m:r>
                                <a:rPr lang="en-US" sz="900">
                                  <a:effectLst/>
                                  <a:latin typeface="Cambria Math" panose="02040503050406030204" pitchFamily="18" charset="0"/>
                                </a:rPr>
                                <m:t>𝜅</m:t>
                              </m:r>
                            </m:oMath>
                          </a14:m>
                          <a:r>
                            <a:rPr lang="en-US" sz="900">
                              <a:effectLst/>
                            </a:rPr>
                            <a:t> (or </a:t>
                          </a:r>
                          <a14:m>
                            <m:oMath xmlns:m="http://schemas.openxmlformats.org/officeDocument/2006/math">
                              <m:r>
                                <a:rPr lang="en-US" sz="900">
                                  <a:effectLst/>
                                  <a:latin typeface="Cambria Math" panose="02040503050406030204" pitchFamily="18" charset="0"/>
                                </a:rPr>
                                <m:t>𝜎</m:t>
                              </m:r>
                            </m:oMath>
                          </a14:m>
                          <a:r>
                            <a:rPr lang="en-US" sz="900">
                              <a:effectLst/>
                            </a:rPr>
                            <a: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𝑆</m:t>
                                </m:r>
                                <m:r>
                                  <a:rPr lang="en-US" sz="900">
                                    <a:effectLst/>
                                    <a:latin typeface="Cambria Math" panose="02040503050406030204" pitchFamily="18" charset="0"/>
                                  </a:rPr>
                                  <m:t>/</m:t>
                                </m:r>
                                <m:r>
                                  <a:rPr lang="en-US" sz="900">
                                    <a:effectLst/>
                                    <a:latin typeface="Cambria Math" panose="02040503050406030204" pitchFamily="18" charset="0"/>
                                  </a:rPr>
                                  <m:t>𝑚</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3379613204"/>
                      </a:ext>
                    </a:extLst>
                  </a:tr>
                  <a:tr h="297005">
                    <a:tc>
                      <a:txBody>
                        <a:bodyPr/>
                        <a:lstStyle/>
                        <a:p>
                          <a:pPr marL="0" marR="0" algn="just">
                            <a:lnSpc>
                              <a:spcPct val="107000"/>
                            </a:lnSpc>
                            <a:spcBef>
                              <a:spcPts val="600"/>
                            </a:spcBef>
                            <a:spcAft>
                              <a:spcPts val="600"/>
                            </a:spcAft>
                          </a:pPr>
                          <a:r>
                            <a:rPr lang="en-US" sz="900">
                              <a:effectLst/>
                            </a:rPr>
                            <a:t>Molar Conductivity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m:rPr>
                                    <m:sty m:val="p"/>
                                  </m:rPr>
                                  <a:rPr lang="en-US" sz="900">
                                    <a:effectLst/>
                                    <a:latin typeface="Cambria Math" panose="02040503050406030204" pitchFamily="18" charset="0"/>
                                  </a:rPr>
                                  <m:t>Λ</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𝑆</m:t>
                                </m:r>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𝑚</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𝑚𝑜𝑙</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812030263"/>
                      </a:ext>
                    </a:extLst>
                  </a:tr>
                  <a:tr h="297005">
                    <a:tc>
                      <a:txBody>
                        <a:bodyPr/>
                        <a:lstStyle/>
                        <a:p>
                          <a:pPr marL="0" marR="0" algn="just">
                            <a:lnSpc>
                              <a:spcPct val="107000"/>
                            </a:lnSpc>
                            <a:spcBef>
                              <a:spcPts val="600"/>
                            </a:spcBef>
                            <a:spcAft>
                              <a:spcPts val="600"/>
                            </a:spcAft>
                          </a:pPr>
                          <a:r>
                            <a:rPr lang="en-US" sz="900" dirty="0">
                              <a:effectLst/>
                            </a:rPr>
                            <a:t>Faraday Constant</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𝐹</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𝐶</m:t>
                                </m:r>
                                <m:r>
                                  <a:rPr lang="en-US" sz="900">
                                    <a:effectLst/>
                                    <a:latin typeface="Cambria Math" panose="02040503050406030204" pitchFamily="18" charset="0"/>
                                  </a:rPr>
                                  <m:t>/</m:t>
                                </m:r>
                                <m:r>
                                  <a:rPr lang="en-US" sz="900">
                                    <a:effectLst/>
                                    <a:latin typeface="Cambria Math" panose="02040503050406030204" pitchFamily="18" charset="0"/>
                                  </a:rPr>
                                  <m:t>𝑚𝑜𝑙</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2116866387"/>
                      </a:ext>
                    </a:extLst>
                  </a:tr>
                  <a:tr h="297005">
                    <a:tc>
                      <a:txBody>
                        <a:bodyPr/>
                        <a:lstStyle/>
                        <a:p>
                          <a:pPr marL="0" marR="0" algn="just">
                            <a:lnSpc>
                              <a:spcPct val="107000"/>
                            </a:lnSpc>
                            <a:spcBef>
                              <a:spcPts val="600"/>
                            </a:spcBef>
                            <a:spcAft>
                              <a:spcPts val="600"/>
                            </a:spcAft>
                          </a:pPr>
                          <a:r>
                            <a:rPr lang="en-US" sz="900" dirty="0">
                              <a:effectLst/>
                            </a:rPr>
                            <a:t>Velocity</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𝑣</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𝑚</m:t>
                                </m:r>
                                <m:r>
                                  <a:rPr lang="en-US" sz="900">
                                    <a:effectLst/>
                                    <a:latin typeface="Cambria Math" panose="02040503050406030204" pitchFamily="18" charset="0"/>
                                  </a:rPr>
                                  <m:t>/</m:t>
                                </m:r>
                                <m:r>
                                  <a:rPr lang="en-US" sz="900">
                                    <a:effectLst/>
                                    <a:latin typeface="Cambria Math" panose="02040503050406030204" pitchFamily="18" charset="0"/>
                                  </a:rPr>
                                  <m:t>𝑠</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2244356227"/>
                      </a:ext>
                    </a:extLst>
                  </a:tr>
                  <a:tr h="297005">
                    <a:tc>
                      <a:txBody>
                        <a:bodyPr/>
                        <a:lstStyle/>
                        <a:p>
                          <a:pPr marL="0" marR="0" algn="just">
                            <a:lnSpc>
                              <a:spcPct val="107000"/>
                            </a:lnSpc>
                            <a:spcBef>
                              <a:spcPts val="600"/>
                            </a:spcBef>
                            <a:spcAft>
                              <a:spcPts val="600"/>
                            </a:spcAft>
                          </a:pPr>
                          <a:r>
                            <a:rPr lang="en-US" sz="900">
                              <a:effectLst/>
                            </a:rPr>
                            <a:t>Mobility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𝑢</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ctr">
                            <a:lnSpc>
                              <a:spcPct val="107000"/>
                            </a:lnSpc>
                            <a:spcBef>
                              <a:spcPts val="600"/>
                            </a:spcBef>
                            <a:spcAft>
                              <a:spcPts val="600"/>
                            </a:spcAft>
                          </a:pPr>
                          <a14:m>
                            <m:oMath xmlns:m="http://schemas.openxmlformats.org/officeDocument/2006/math">
                              <m:sSup>
                                <m:sSupPr>
                                  <m:ctrlPr>
                                    <a:rPr lang="en-US" sz="900" i="1">
                                      <a:effectLst/>
                                      <a:latin typeface="Cambria Math" panose="02040503050406030204" pitchFamily="18" charset="0"/>
                                    </a:rPr>
                                  </m:ctrlPr>
                                </m:sSupPr>
                                <m:e>
                                  <m:r>
                                    <a:rPr lang="en-US" sz="900">
                                      <a:effectLst/>
                                      <a:latin typeface="Cambria Math" panose="02040503050406030204" pitchFamily="18" charset="0"/>
                                    </a:rPr>
                                    <m:t>𝑚</m:t>
                                  </m:r>
                                </m:e>
                                <m:sup>
                                  <m:r>
                                    <a:rPr lang="en-US" sz="900">
                                      <a:effectLst/>
                                      <a:latin typeface="Cambria Math" panose="02040503050406030204" pitchFamily="18" charset="0"/>
                                    </a:rPr>
                                    <m:t>2</m:t>
                                  </m:r>
                                </m:sup>
                              </m:sSup>
                              <m:r>
                                <a:rPr lang="en-US" sz="900">
                                  <a:effectLst/>
                                  <a:latin typeface="Cambria Math" panose="02040503050406030204" pitchFamily="18" charset="0"/>
                                </a:rPr>
                                <m:t>/</m:t>
                              </m:r>
                              <m:r>
                                <a:rPr lang="en-US" sz="900">
                                  <a:effectLst/>
                                  <a:latin typeface="Cambria Math" panose="02040503050406030204" pitchFamily="18" charset="0"/>
                                </a:rPr>
                                <m:t>𝑉𝑠</m:t>
                              </m:r>
                            </m:oMath>
                          </a14:m>
                          <a:r>
                            <a:rPr lang="en-US" sz="900">
                              <a:effectLst/>
                            </a:rPr>
                            <a:t> or </a:t>
                          </a:r>
                          <a14:m>
                            <m:oMath xmlns:m="http://schemas.openxmlformats.org/officeDocument/2006/math">
                              <m:r>
                                <a:rPr lang="en-US" sz="900">
                                  <a:effectLst/>
                                  <a:latin typeface="Cambria Math" panose="02040503050406030204" pitchFamily="18" charset="0"/>
                                </a:rPr>
                                <m:t>𝑚</m:t>
                              </m:r>
                              <m:r>
                                <a:rPr lang="en-US" sz="900">
                                  <a:effectLst/>
                                  <a:latin typeface="Cambria Math" panose="02040503050406030204" pitchFamily="18" charset="0"/>
                                </a:rPr>
                                <m:t>/</m:t>
                              </m:r>
                              <m:r>
                                <a:rPr lang="en-US" sz="900">
                                  <a:effectLst/>
                                  <a:latin typeface="Cambria Math" panose="02040503050406030204" pitchFamily="18" charset="0"/>
                                </a:rPr>
                                <m:t>𝑁𝑠</m:t>
                              </m:r>
                            </m:oMath>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444668265"/>
                      </a:ext>
                    </a:extLst>
                  </a:tr>
                  <a:tr h="297005">
                    <a:tc>
                      <a:txBody>
                        <a:bodyPr/>
                        <a:lstStyle/>
                        <a:p>
                          <a:pPr marL="0" marR="0" algn="just">
                            <a:lnSpc>
                              <a:spcPct val="107000"/>
                            </a:lnSpc>
                            <a:spcBef>
                              <a:spcPts val="600"/>
                            </a:spcBef>
                            <a:spcAft>
                              <a:spcPts val="600"/>
                            </a:spcAft>
                          </a:pPr>
                          <a:r>
                            <a:rPr lang="en-US" sz="900">
                              <a:effectLst/>
                            </a:rPr>
                            <a:t>Viscosity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just">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𝜂</m:t>
                                </m:r>
                              </m:oMath>
                            </m:oMathPara>
                          </a14:m>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ctr">
                            <a:lnSpc>
                              <a:spcPct val="107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900">
                                    <a:effectLst/>
                                    <a:latin typeface="Cambria Math" panose="02040503050406030204" pitchFamily="18" charset="0"/>
                                  </a:rPr>
                                  <m:t>𝑃𝑎</m:t>
                                </m:r>
                                <m:r>
                                  <a:rPr lang="en-US" sz="900">
                                    <a:effectLst/>
                                    <a:latin typeface="Cambria Math" panose="02040503050406030204" pitchFamily="18" charset="0"/>
                                  </a:rPr>
                                  <m:t>⋅</m:t>
                                </m:r>
                                <m:r>
                                  <a:rPr lang="en-US" sz="900">
                                    <a:effectLst/>
                                    <a:latin typeface="Cambria Math" panose="02040503050406030204" pitchFamily="18" charset="0"/>
                                  </a:rPr>
                                  <m:t>𝑠</m:t>
                                </m:r>
                              </m:oMath>
                            </m:oMathPara>
                          </a14:m>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388524718"/>
                      </a:ext>
                    </a:extLst>
                  </a:tr>
                </a:tbl>
              </a:graphicData>
            </a:graphic>
          </p:graphicFrame>
        </mc:Choice>
        <mc:Fallback xmlns="">
          <p:graphicFrame>
            <p:nvGraphicFramePr>
              <p:cNvPr id="6" name="Content Placeholder 5"/>
              <p:cNvGraphicFramePr>
                <a:graphicFrameLocks noGrp="1"/>
              </p:cNvGraphicFramePr>
              <p:nvPr>
                <p:ph idx="1"/>
                <p:extLst>
                  <p:ext uri="{D42A27DB-BD31-4B8C-83A1-F6EECF244321}">
                    <p14:modId xmlns:p14="http://schemas.microsoft.com/office/powerpoint/2010/main" val="1583772999"/>
                  </p:ext>
                </p:extLst>
              </p:nvPr>
            </p:nvGraphicFramePr>
            <p:xfrm>
              <a:off x="1854926" y="1600198"/>
              <a:ext cx="6165668" cy="4756148"/>
            </p:xfrm>
            <a:graphic>
              <a:graphicData uri="http://schemas.openxmlformats.org/drawingml/2006/table">
                <a:tbl>
                  <a:tblPr firstRow="1" bandRow="1">
                    <a:tableStyleId>{5C22544A-7EE6-4342-B048-85BDC9FD1C3A}</a:tableStyleId>
                  </a:tblPr>
                  <a:tblGrid>
                    <a:gridCol w="2409102">
                      <a:extLst>
                        <a:ext uri="{9D8B030D-6E8A-4147-A177-3AD203B41FA5}">
                          <a16:colId xmlns:a16="http://schemas.microsoft.com/office/drawing/2014/main" val="742781130"/>
                        </a:ext>
                      </a:extLst>
                    </a:gridCol>
                    <a:gridCol w="1704745">
                      <a:extLst>
                        <a:ext uri="{9D8B030D-6E8A-4147-A177-3AD203B41FA5}">
                          <a16:colId xmlns:a16="http://schemas.microsoft.com/office/drawing/2014/main" val="2860883793"/>
                        </a:ext>
                      </a:extLst>
                    </a:gridCol>
                    <a:gridCol w="2051821">
                      <a:extLst>
                        <a:ext uri="{9D8B030D-6E8A-4147-A177-3AD203B41FA5}">
                          <a16:colId xmlns:a16="http://schemas.microsoft.com/office/drawing/2014/main" val="2779865390"/>
                        </a:ext>
                      </a:extLst>
                    </a:gridCol>
                  </a:tblGrid>
                  <a:tr h="297005">
                    <a:tc>
                      <a:txBody>
                        <a:bodyPr/>
                        <a:lstStyle/>
                        <a:p>
                          <a:pPr marL="0" marR="0" algn="l">
                            <a:lnSpc>
                              <a:spcPct val="107000"/>
                            </a:lnSpc>
                            <a:spcBef>
                              <a:spcPts val="600"/>
                            </a:spcBef>
                            <a:spcAft>
                              <a:spcPts val="600"/>
                            </a:spcAft>
                          </a:pPr>
                          <a:r>
                            <a:rPr lang="en-US" sz="900">
                              <a:effectLst/>
                            </a:rPr>
                            <a:t>Name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ctr">
                            <a:lnSpc>
                              <a:spcPct val="107000"/>
                            </a:lnSpc>
                            <a:spcBef>
                              <a:spcPts val="600"/>
                            </a:spcBef>
                            <a:spcAft>
                              <a:spcPts val="600"/>
                            </a:spcAft>
                          </a:pPr>
                          <a:r>
                            <a:rPr lang="en-US" sz="900">
                              <a:effectLst/>
                            </a:rPr>
                            <a:t>Symbol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pPr marL="0" marR="0" algn="ctr">
                            <a:lnSpc>
                              <a:spcPct val="107000"/>
                            </a:lnSpc>
                            <a:spcBef>
                              <a:spcPts val="600"/>
                            </a:spcBef>
                            <a:spcAft>
                              <a:spcPts val="600"/>
                            </a:spcAft>
                          </a:pPr>
                          <a:r>
                            <a:rPr lang="en-US" sz="900">
                              <a:effectLst/>
                            </a:rPr>
                            <a:t>SI Unit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extLst>
                      <a:ext uri="{0D108BD9-81ED-4DB2-BD59-A6C34878D82A}">
                        <a16:rowId xmlns:a16="http://schemas.microsoft.com/office/drawing/2014/main" val="1407644851"/>
                      </a:ext>
                    </a:extLst>
                  </a:tr>
                  <a:tr h="297005">
                    <a:tc>
                      <a:txBody>
                        <a:bodyPr/>
                        <a:lstStyle/>
                        <a:p>
                          <a:pPr marL="0" marR="0" algn="just">
                            <a:lnSpc>
                              <a:spcPct val="107000"/>
                            </a:lnSpc>
                            <a:spcBef>
                              <a:spcPts val="600"/>
                            </a:spcBef>
                            <a:spcAft>
                              <a:spcPts val="600"/>
                            </a:spcAft>
                          </a:pPr>
                          <a:r>
                            <a:rPr lang="en-US" sz="900">
                              <a:effectLst/>
                            </a:rPr>
                            <a:t>Current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106122" r="-121786" b="-1397959"/>
                          </a:stretch>
                        </a:blipFill>
                      </a:tcPr>
                    </a:tc>
                    <a:tc>
                      <a:txBody>
                        <a:bodyPr/>
                        <a:lstStyle/>
                        <a:p>
                          <a:endParaRPr lang="en-US"/>
                        </a:p>
                      </a:txBody>
                      <a:tcPr marL="69690" marR="69690" marT="14035" marB="14035">
                        <a:blipFill>
                          <a:blip r:embed="rId2"/>
                          <a:stretch>
                            <a:fillRect l="-200593" t="-106122" r="-1187" b="-1397959"/>
                          </a:stretch>
                        </a:blipFill>
                      </a:tcPr>
                    </a:tc>
                    <a:extLst>
                      <a:ext uri="{0D108BD9-81ED-4DB2-BD59-A6C34878D82A}">
                        <a16:rowId xmlns:a16="http://schemas.microsoft.com/office/drawing/2014/main" val="2189436335"/>
                      </a:ext>
                    </a:extLst>
                  </a:tr>
                  <a:tr h="301073">
                    <a:tc>
                      <a:txBody>
                        <a:bodyPr/>
                        <a:lstStyle/>
                        <a:p>
                          <a:pPr marL="0" marR="0" algn="just">
                            <a:lnSpc>
                              <a:spcPct val="107000"/>
                            </a:lnSpc>
                            <a:spcBef>
                              <a:spcPts val="600"/>
                            </a:spcBef>
                            <a:spcAft>
                              <a:spcPts val="600"/>
                            </a:spcAft>
                          </a:pPr>
                          <a:r>
                            <a:rPr lang="en-US" sz="900" dirty="0">
                              <a:effectLst/>
                            </a:rPr>
                            <a:t>Current Density</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206122" r="-121786" b="-1297959"/>
                          </a:stretch>
                        </a:blipFill>
                      </a:tcPr>
                    </a:tc>
                    <a:tc>
                      <a:txBody>
                        <a:bodyPr/>
                        <a:lstStyle/>
                        <a:p>
                          <a:endParaRPr lang="en-US"/>
                        </a:p>
                      </a:txBody>
                      <a:tcPr marL="69690" marR="69690" marT="14035" marB="14035">
                        <a:blipFill>
                          <a:blip r:embed="rId2"/>
                          <a:stretch>
                            <a:fillRect l="-200593" t="-206122" r="-1187" b="-1297959"/>
                          </a:stretch>
                        </a:blipFill>
                      </a:tcPr>
                    </a:tc>
                    <a:extLst>
                      <a:ext uri="{0D108BD9-81ED-4DB2-BD59-A6C34878D82A}">
                        <a16:rowId xmlns:a16="http://schemas.microsoft.com/office/drawing/2014/main" val="1538407379"/>
                      </a:ext>
                    </a:extLst>
                  </a:tr>
                  <a:tr h="297005">
                    <a:tc>
                      <a:txBody>
                        <a:bodyPr/>
                        <a:lstStyle/>
                        <a:p>
                          <a:pPr marL="0" marR="0" algn="just">
                            <a:lnSpc>
                              <a:spcPct val="107000"/>
                            </a:lnSpc>
                            <a:spcBef>
                              <a:spcPts val="600"/>
                            </a:spcBef>
                            <a:spcAft>
                              <a:spcPts val="600"/>
                            </a:spcAft>
                          </a:pPr>
                          <a:r>
                            <a:rPr lang="en-US" sz="900">
                              <a:effectLst/>
                            </a:rPr>
                            <a:t>Electric Potential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306122" r="-121786" b="-1197959"/>
                          </a:stretch>
                        </a:blipFill>
                      </a:tcPr>
                    </a:tc>
                    <a:tc>
                      <a:txBody>
                        <a:bodyPr/>
                        <a:lstStyle/>
                        <a:p>
                          <a:endParaRPr lang="en-US"/>
                        </a:p>
                      </a:txBody>
                      <a:tcPr marL="69690" marR="69690" marT="14035" marB="14035">
                        <a:blipFill>
                          <a:blip r:embed="rId2"/>
                          <a:stretch>
                            <a:fillRect l="-200593" t="-306122" r="-1187" b="-1197959"/>
                          </a:stretch>
                        </a:blipFill>
                      </a:tcPr>
                    </a:tc>
                    <a:extLst>
                      <a:ext uri="{0D108BD9-81ED-4DB2-BD59-A6C34878D82A}">
                        <a16:rowId xmlns:a16="http://schemas.microsoft.com/office/drawing/2014/main" val="2491026248"/>
                      </a:ext>
                    </a:extLst>
                  </a:tr>
                  <a:tr h="297005">
                    <a:tc>
                      <a:txBody>
                        <a:bodyPr/>
                        <a:lstStyle/>
                        <a:p>
                          <a:pPr marL="0" marR="0" algn="just">
                            <a:lnSpc>
                              <a:spcPct val="107000"/>
                            </a:lnSpc>
                            <a:spcBef>
                              <a:spcPts val="600"/>
                            </a:spcBef>
                            <a:spcAft>
                              <a:spcPts val="600"/>
                            </a:spcAft>
                          </a:pPr>
                          <a:r>
                            <a:rPr lang="en-US" sz="900">
                              <a:effectLst/>
                            </a:rPr>
                            <a:t>Electric Potential Difference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406122" r="-121786" b="-1097959"/>
                          </a:stretch>
                        </a:blipFill>
                      </a:tcPr>
                    </a:tc>
                    <a:tc>
                      <a:txBody>
                        <a:bodyPr/>
                        <a:lstStyle/>
                        <a:p>
                          <a:endParaRPr lang="en-US"/>
                        </a:p>
                      </a:txBody>
                      <a:tcPr marL="69690" marR="69690" marT="14035" marB="14035">
                        <a:blipFill>
                          <a:blip r:embed="rId2"/>
                          <a:stretch>
                            <a:fillRect l="-200593" t="-406122" r="-1187" b="-1097959"/>
                          </a:stretch>
                        </a:blipFill>
                      </a:tcPr>
                    </a:tc>
                    <a:extLst>
                      <a:ext uri="{0D108BD9-81ED-4DB2-BD59-A6C34878D82A}">
                        <a16:rowId xmlns:a16="http://schemas.microsoft.com/office/drawing/2014/main" val="3140974740"/>
                      </a:ext>
                    </a:extLst>
                  </a:tr>
                  <a:tr h="297005">
                    <a:tc>
                      <a:txBody>
                        <a:bodyPr/>
                        <a:lstStyle/>
                        <a:p>
                          <a:pPr marL="0" marR="0" algn="just">
                            <a:lnSpc>
                              <a:spcPct val="107000"/>
                            </a:lnSpc>
                            <a:spcBef>
                              <a:spcPts val="600"/>
                            </a:spcBef>
                            <a:spcAft>
                              <a:spcPts val="600"/>
                            </a:spcAft>
                          </a:pPr>
                          <a:r>
                            <a:rPr lang="en-US" sz="900">
                              <a:effectLst/>
                            </a:rPr>
                            <a:t>Electric Field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516667" r="-121786" b="-1020833"/>
                          </a:stretch>
                        </a:blipFill>
                      </a:tcPr>
                    </a:tc>
                    <a:tc>
                      <a:txBody>
                        <a:bodyPr/>
                        <a:lstStyle/>
                        <a:p>
                          <a:endParaRPr lang="en-US"/>
                        </a:p>
                      </a:txBody>
                      <a:tcPr marL="69690" marR="69690" marT="14035" marB="14035">
                        <a:blipFill>
                          <a:blip r:embed="rId2"/>
                          <a:stretch>
                            <a:fillRect l="-200593" t="-516667" r="-1187" b="-1020833"/>
                          </a:stretch>
                        </a:blipFill>
                      </a:tcPr>
                    </a:tc>
                    <a:extLst>
                      <a:ext uri="{0D108BD9-81ED-4DB2-BD59-A6C34878D82A}">
                        <a16:rowId xmlns:a16="http://schemas.microsoft.com/office/drawing/2014/main" val="1134529856"/>
                      </a:ext>
                    </a:extLst>
                  </a:tr>
                  <a:tr h="297005">
                    <a:tc>
                      <a:txBody>
                        <a:bodyPr/>
                        <a:lstStyle/>
                        <a:p>
                          <a:pPr marL="0" marR="0" algn="just">
                            <a:lnSpc>
                              <a:spcPct val="107000"/>
                            </a:lnSpc>
                            <a:spcBef>
                              <a:spcPts val="600"/>
                            </a:spcBef>
                            <a:spcAft>
                              <a:spcPts val="600"/>
                            </a:spcAft>
                          </a:pPr>
                          <a:r>
                            <a:rPr lang="en-US" sz="900">
                              <a:effectLst/>
                            </a:rPr>
                            <a:t>Power</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604082" r="-121786" b="-900000"/>
                          </a:stretch>
                        </a:blipFill>
                      </a:tcPr>
                    </a:tc>
                    <a:tc>
                      <a:txBody>
                        <a:bodyPr/>
                        <a:lstStyle/>
                        <a:p>
                          <a:endParaRPr lang="en-US"/>
                        </a:p>
                      </a:txBody>
                      <a:tcPr marL="69690" marR="69690" marT="14035" marB="14035">
                        <a:blipFill>
                          <a:blip r:embed="rId2"/>
                          <a:stretch>
                            <a:fillRect l="-200593" t="-604082" r="-1187" b="-900000"/>
                          </a:stretch>
                        </a:blipFill>
                      </a:tcPr>
                    </a:tc>
                    <a:extLst>
                      <a:ext uri="{0D108BD9-81ED-4DB2-BD59-A6C34878D82A}">
                        <a16:rowId xmlns:a16="http://schemas.microsoft.com/office/drawing/2014/main" val="4039538013"/>
                      </a:ext>
                    </a:extLst>
                  </a:tr>
                  <a:tr h="297005">
                    <a:tc>
                      <a:txBody>
                        <a:bodyPr/>
                        <a:lstStyle/>
                        <a:p>
                          <a:pPr marL="0" marR="0" algn="just">
                            <a:lnSpc>
                              <a:spcPct val="107000"/>
                            </a:lnSpc>
                            <a:spcBef>
                              <a:spcPts val="600"/>
                            </a:spcBef>
                            <a:spcAft>
                              <a:spcPts val="600"/>
                            </a:spcAft>
                          </a:pPr>
                          <a:r>
                            <a:rPr lang="en-US" sz="900">
                              <a:effectLst/>
                            </a:rPr>
                            <a:t>Resistance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704082" r="-121786" b="-800000"/>
                          </a:stretch>
                        </a:blipFill>
                      </a:tcPr>
                    </a:tc>
                    <a:tc>
                      <a:txBody>
                        <a:bodyPr/>
                        <a:lstStyle/>
                        <a:p>
                          <a:endParaRPr lang="en-US"/>
                        </a:p>
                      </a:txBody>
                      <a:tcPr marL="69690" marR="69690" marT="14035" marB="14035">
                        <a:blipFill>
                          <a:blip r:embed="rId2"/>
                          <a:stretch>
                            <a:fillRect l="-200593" t="-704082" r="-1187" b="-800000"/>
                          </a:stretch>
                        </a:blipFill>
                      </a:tcPr>
                    </a:tc>
                    <a:extLst>
                      <a:ext uri="{0D108BD9-81ED-4DB2-BD59-A6C34878D82A}">
                        <a16:rowId xmlns:a16="http://schemas.microsoft.com/office/drawing/2014/main" val="120902169"/>
                      </a:ext>
                    </a:extLst>
                  </a:tr>
                  <a:tr h="297005">
                    <a:tc>
                      <a:txBody>
                        <a:bodyPr/>
                        <a:lstStyle/>
                        <a:p>
                          <a:pPr marL="0" marR="0" algn="just">
                            <a:lnSpc>
                              <a:spcPct val="107000"/>
                            </a:lnSpc>
                            <a:spcBef>
                              <a:spcPts val="600"/>
                            </a:spcBef>
                            <a:spcAft>
                              <a:spcPts val="600"/>
                            </a:spcAft>
                          </a:pPr>
                          <a:r>
                            <a:rPr lang="en-US" sz="900">
                              <a:effectLst/>
                            </a:rPr>
                            <a:t>Conductance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804082" r="-121786" b="-700000"/>
                          </a:stretch>
                        </a:blipFill>
                      </a:tcPr>
                    </a:tc>
                    <a:tc>
                      <a:txBody>
                        <a:bodyPr/>
                        <a:lstStyle/>
                        <a:p>
                          <a:endParaRPr lang="en-US"/>
                        </a:p>
                      </a:txBody>
                      <a:tcPr marL="69690" marR="69690" marT="14035" marB="14035">
                        <a:blipFill>
                          <a:blip r:embed="rId2"/>
                          <a:stretch>
                            <a:fillRect l="-200593" t="-804082" r="-1187" b="-700000"/>
                          </a:stretch>
                        </a:blipFill>
                      </a:tcPr>
                    </a:tc>
                    <a:extLst>
                      <a:ext uri="{0D108BD9-81ED-4DB2-BD59-A6C34878D82A}">
                        <a16:rowId xmlns:a16="http://schemas.microsoft.com/office/drawing/2014/main" val="57865638"/>
                      </a:ext>
                    </a:extLst>
                  </a:tr>
                  <a:tr h="297005">
                    <a:tc>
                      <a:txBody>
                        <a:bodyPr/>
                        <a:lstStyle/>
                        <a:p>
                          <a:pPr marL="0" marR="0" algn="just">
                            <a:lnSpc>
                              <a:spcPct val="107000"/>
                            </a:lnSpc>
                            <a:spcBef>
                              <a:spcPts val="600"/>
                            </a:spcBef>
                            <a:spcAft>
                              <a:spcPts val="600"/>
                            </a:spcAft>
                          </a:pPr>
                          <a:r>
                            <a:rPr lang="en-US" sz="900">
                              <a:effectLst/>
                            </a:rPr>
                            <a:t>Resistivity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922917" r="-121786" b="-614583"/>
                          </a:stretch>
                        </a:blipFill>
                      </a:tcPr>
                    </a:tc>
                    <a:tc>
                      <a:txBody>
                        <a:bodyPr/>
                        <a:lstStyle/>
                        <a:p>
                          <a:endParaRPr lang="en-US"/>
                        </a:p>
                      </a:txBody>
                      <a:tcPr marL="69690" marR="69690" marT="14035" marB="14035">
                        <a:blipFill>
                          <a:blip r:embed="rId2"/>
                          <a:stretch>
                            <a:fillRect l="-200593" t="-922917" r="-1187" b="-614583"/>
                          </a:stretch>
                        </a:blipFill>
                      </a:tcPr>
                    </a:tc>
                    <a:extLst>
                      <a:ext uri="{0D108BD9-81ED-4DB2-BD59-A6C34878D82A}">
                        <a16:rowId xmlns:a16="http://schemas.microsoft.com/office/drawing/2014/main" val="298722510"/>
                      </a:ext>
                    </a:extLst>
                  </a:tr>
                  <a:tr h="297005">
                    <a:tc>
                      <a:txBody>
                        <a:bodyPr/>
                        <a:lstStyle/>
                        <a:p>
                          <a:pPr marL="0" marR="0" algn="just">
                            <a:lnSpc>
                              <a:spcPct val="107000"/>
                            </a:lnSpc>
                            <a:spcBef>
                              <a:spcPts val="600"/>
                            </a:spcBef>
                            <a:spcAft>
                              <a:spcPts val="600"/>
                            </a:spcAft>
                          </a:pPr>
                          <a:r>
                            <a:rPr lang="en-US" sz="900">
                              <a:effectLst/>
                            </a:rPr>
                            <a:t>Conductivity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1002041" r="-121786" b="-502041"/>
                          </a:stretch>
                        </a:blipFill>
                      </a:tcPr>
                    </a:tc>
                    <a:tc>
                      <a:txBody>
                        <a:bodyPr/>
                        <a:lstStyle/>
                        <a:p>
                          <a:endParaRPr lang="en-US"/>
                        </a:p>
                      </a:txBody>
                      <a:tcPr marL="69690" marR="69690" marT="14035" marB="14035">
                        <a:blipFill>
                          <a:blip r:embed="rId2"/>
                          <a:stretch>
                            <a:fillRect l="-200593" t="-1002041" r="-1187" b="-502041"/>
                          </a:stretch>
                        </a:blipFill>
                      </a:tcPr>
                    </a:tc>
                    <a:extLst>
                      <a:ext uri="{0D108BD9-81ED-4DB2-BD59-A6C34878D82A}">
                        <a16:rowId xmlns:a16="http://schemas.microsoft.com/office/drawing/2014/main" val="3379613204"/>
                      </a:ext>
                    </a:extLst>
                  </a:tr>
                  <a:tr h="297005">
                    <a:tc>
                      <a:txBody>
                        <a:bodyPr/>
                        <a:lstStyle/>
                        <a:p>
                          <a:pPr marL="0" marR="0" algn="just">
                            <a:lnSpc>
                              <a:spcPct val="107000"/>
                            </a:lnSpc>
                            <a:spcBef>
                              <a:spcPts val="600"/>
                            </a:spcBef>
                            <a:spcAft>
                              <a:spcPts val="600"/>
                            </a:spcAft>
                          </a:pPr>
                          <a:r>
                            <a:rPr lang="en-US" sz="900">
                              <a:effectLst/>
                            </a:rPr>
                            <a:t>Molar Conductivity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1102041" r="-121786" b="-402041"/>
                          </a:stretch>
                        </a:blipFill>
                      </a:tcPr>
                    </a:tc>
                    <a:tc>
                      <a:txBody>
                        <a:bodyPr/>
                        <a:lstStyle/>
                        <a:p>
                          <a:endParaRPr lang="en-US"/>
                        </a:p>
                      </a:txBody>
                      <a:tcPr marL="69690" marR="69690" marT="14035" marB="14035">
                        <a:blipFill>
                          <a:blip r:embed="rId2"/>
                          <a:stretch>
                            <a:fillRect l="-200593" t="-1102041" r="-1187" b="-402041"/>
                          </a:stretch>
                        </a:blipFill>
                      </a:tcPr>
                    </a:tc>
                    <a:extLst>
                      <a:ext uri="{0D108BD9-81ED-4DB2-BD59-A6C34878D82A}">
                        <a16:rowId xmlns:a16="http://schemas.microsoft.com/office/drawing/2014/main" val="812030263"/>
                      </a:ext>
                    </a:extLst>
                  </a:tr>
                  <a:tr h="297005">
                    <a:tc>
                      <a:txBody>
                        <a:bodyPr/>
                        <a:lstStyle/>
                        <a:p>
                          <a:pPr marL="0" marR="0" algn="just">
                            <a:lnSpc>
                              <a:spcPct val="107000"/>
                            </a:lnSpc>
                            <a:spcBef>
                              <a:spcPts val="600"/>
                            </a:spcBef>
                            <a:spcAft>
                              <a:spcPts val="600"/>
                            </a:spcAft>
                          </a:pPr>
                          <a:r>
                            <a:rPr lang="en-US" sz="900" dirty="0" smtClean="0">
                              <a:effectLst/>
                            </a:rPr>
                            <a:t>Faraday </a:t>
                          </a:r>
                          <a:r>
                            <a:rPr lang="en-US" sz="900" dirty="0">
                              <a:effectLst/>
                            </a:rPr>
                            <a:t>Constant</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1202041" r="-121786" b="-302041"/>
                          </a:stretch>
                        </a:blipFill>
                      </a:tcPr>
                    </a:tc>
                    <a:tc>
                      <a:txBody>
                        <a:bodyPr/>
                        <a:lstStyle/>
                        <a:p>
                          <a:endParaRPr lang="en-US"/>
                        </a:p>
                      </a:txBody>
                      <a:tcPr marL="69690" marR="69690" marT="14035" marB="14035">
                        <a:blipFill>
                          <a:blip r:embed="rId2"/>
                          <a:stretch>
                            <a:fillRect l="-200593" t="-1202041" r="-1187" b="-302041"/>
                          </a:stretch>
                        </a:blipFill>
                      </a:tcPr>
                    </a:tc>
                    <a:extLst>
                      <a:ext uri="{0D108BD9-81ED-4DB2-BD59-A6C34878D82A}">
                        <a16:rowId xmlns:a16="http://schemas.microsoft.com/office/drawing/2014/main" val="2116866387"/>
                      </a:ext>
                    </a:extLst>
                  </a:tr>
                  <a:tr h="297005">
                    <a:tc>
                      <a:txBody>
                        <a:bodyPr/>
                        <a:lstStyle/>
                        <a:p>
                          <a:pPr marL="0" marR="0" algn="just">
                            <a:lnSpc>
                              <a:spcPct val="107000"/>
                            </a:lnSpc>
                            <a:spcBef>
                              <a:spcPts val="600"/>
                            </a:spcBef>
                            <a:spcAft>
                              <a:spcPts val="600"/>
                            </a:spcAft>
                          </a:pPr>
                          <a:r>
                            <a:rPr lang="en-US" sz="900" dirty="0">
                              <a:effectLst/>
                            </a:rPr>
                            <a:t>Velocity</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1329167" r="-121786" b="-208333"/>
                          </a:stretch>
                        </a:blipFill>
                      </a:tcPr>
                    </a:tc>
                    <a:tc>
                      <a:txBody>
                        <a:bodyPr/>
                        <a:lstStyle/>
                        <a:p>
                          <a:endParaRPr lang="en-US"/>
                        </a:p>
                      </a:txBody>
                      <a:tcPr marL="69690" marR="69690" marT="14035" marB="14035">
                        <a:blipFill>
                          <a:blip r:embed="rId2"/>
                          <a:stretch>
                            <a:fillRect l="-200593" t="-1329167" r="-1187" b="-208333"/>
                          </a:stretch>
                        </a:blipFill>
                      </a:tcPr>
                    </a:tc>
                    <a:extLst>
                      <a:ext uri="{0D108BD9-81ED-4DB2-BD59-A6C34878D82A}">
                        <a16:rowId xmlns:a16="http://schemas.microsoft.com/office/drawing/2014/main" val="2244356227"/>
                      </a:ext>
                    </a:extLst>
                  </a:tr>
                  <a:tr h="297005">
                    <a:tc>
                      <a:txBody>
                        <a:bodyPr/>
                        <a:lstStyle/>
                        <a:p>
                          <a:pPr marL="0" marR="0" algn="just">
                            <a:lnSpc>
                              <a:spcPct val="107000"/>
                            </a:lnSpc>
                            <a:spcBef>
                              <a:spcPts val="600"/>
                            </a:spcBef>
                            <a:spcAft>
                              <a:spcPts val="600"/>
                            </a:spcAft>
                          </a:pPr>
                          <a:r>
                            <a:rPr lang="en-US" sz="900">
                              <a:effectLst/>
                            </a:rPr>
                            <a:t>Mobility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1400000" r="-121786" b="-104082"/>
                          </a:stretch>
                        </a:blipFill>
                      </a:tcPr>
                    </a:tc>
                    <a:tc>
                      <a:txBody>
                        <a:bodyPr/>
                        <a:lstStyle/>
                        <a:p>
                          <a:endParaRPr lang="en-US"/>
                        </a:p>
                      </a:txBody>
                      <a:tcPr marL="69690" marR="69690" marT="14035" marB="14035">
                        <a:blipFill>
                          <a:blip r:embed="rId2"/>
                          <a:stretch>
                            <a:fillRect l="-200593" t="-1400000" r="-1187" b="-104082"/>
                          </a:stretch>
                        </a:blipFill>
                      </a:tcPr>
                    </a:tc>
                    <a:extLst>
                      <a:ext uri="{0D108BD9-81ED-4DB2-BD59-A6C34878D82A}">
                        <a16:rowId xmlns:a16="http://schemas.microsoft.com/office/drawing/2014/main" val="444668265"/>
                      </a:ext>
                    </a:extLst>
                  </a:tr>
                  <a:tr h="297005">
                    <a:tc>
                      <a:txBody>
                        <a:bodyPr/>
                        <a:lstStyle/>
                        <a:p>
                          <a:pPr marL="0" marR="0" algn="just">
                            <a:lnSpc>
                              <a:spcPct val="107000"/>
                            </a:lnSpc>
                            <a:spcBef>
                              <a:spcPts val="600"/>
                            </a:spcBef>
                            <a:spcAft>
                              <a:spcPts val="600"/>
                            </a:spcAft>
                          </a:pPr>
                          <a:r>
                            <a:rPr lang="en-US" sz="900">
                              <a:effectLst/>
                            </a:rPr>
                            <a:t>Viscosity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69690" marR="69690" marT="14035" marB="14035"/>
                    </a:tc>
                    <a:tc>
                      <a:txBody>
                        <a:bodyPr/>
                        <a:lstStyle/>
                        <a:p>
                          <a:endParaRPr lang="en-US"/>
                        </a:p>
                      </a:txBody>
                      <a:tcPr marL="69690" marR="69690" marT="14035" marB="14035">
                        <a:blipFill>
                          <a:blip r:embed="rId2"/>
                          <a:stretch>
                            <a:fillRect l="-141429" t="-1500000" r="-121786" b="-4082"/>
                          </a:stretch>
                        </a:blipFill>
                      </a:tcPr>
                    </a:tc>
                    <a:tc>
                      <a:txBody>
                        <a:bodyPr/>
                        <a:lstStyle/>
                        <a:p>
                          <a:endParaRPr lang="en-US"/>
                        </a:p>
                      </a:txBody>
                      <a:tcPr marL="69690" marR="69690" marT="14035" marB="14035">
                        <a:blipFill>
                          <a:blip r:embed="rId2"/>
                          <a:stretch>
                            <a:fillRect l="-200593" t="-1500000" r="-1187" b="-4082"/>
                          </a:stretch>
                        </a:blipFill>
                      </a:tcPr>
                    </a:tc>
                    <a:extLst>
                      <a:ext uri="{0D108BD9-81ED-4DB2-BD59-A6C34878D82A}">
                        <a16:rowId xmlns:a16="http://schemas.microsoft.com/office/drawing/2014/main" val="388524718"/>
                      </a:ext>
                    </a:extLst>
                  </a:tr>
                </a:tbl>
              </a:graphicData>
            </a:graphic>
          </p:graphicFrame>
        </mc:Fallback>
      </mc:AlternateContent>
      <p:sp>
        <p:nvSpPr>
          <p:cNvPr id="4" name="Footer Placeholder 3"/>
          <p:cNvSpPr>
            <a:spLocks noGrp="1"/>
          </p:cNvSpPr>
          <p:nvPr>
            <p:ph type="ftr" sz="quarter" idx="11"/>
          </p:nvPr>
        </p:nvSpPr>
        <p:spPr/>
        <p:txBody>
          <a:bodyPr/>
          <a:lstStyle/>
          <a:p>
            <a:r>
              <a:rPr lang="en-US" dirty="0"/>
              <a:t>ChE 331</a:t>
            </a:r>
          </a:p>
        </p:txBody>
      </p:sp>
      <p:sp>
        <p:nvSpPr>
          <p:cNvPr id="5" name="Slide Number Placeholder 4"/>
          <p:cNvSpPr>
            <a:spLocks noGrp="1"/>
          </p:cNvSpPr>
          <p:nvPr>
            <p:ph type="sldNum" sz="quarter" idx="12"/>
          </p:nvPr>
        </p:nvSpPr>
        <p:spPr>
          <a:xfrm>
            <a:off x="7741920" y="6356350"/>
            <a:ext cx="2133600" cy="365125"/>
          </a:xfrm>
        </p:spPr>
        <p:txBody>
          <a:bodyPr/>
          <a:lstStyle/>
          <a:p>
            <a:fld id="{A748D552-2E59-4C4C-ACBB-207C47251780}" type="slidenum">
              <a:rPr lang="en-US" smtClean="0"/>
              <a:t>2</a:t>
            </a:fld>
            <a:endParaRPr lang="en-US" dirty="0"/>
          </a:p>
        </p:txBody>
      </p:sp>
      <p:sp>
        <p:nvSpPr>
          <p:cNvPr id="7" name="Rectangle 1"/>
          <p:cNvSpPr>
            <a:spLocks noChangeArrowheads="1"/>
          </p:cNvSpPr>
          <p:nvPr/>
        </p:nvSpPr>
        <p:spPr bwMode="auto">
          <a:xfrm>
            <a:off x="0" y="764881"/>
            <a:ext cx="9144000" cy="98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5010" tIns="76176" rIns="0" bIns="76176" numCol="1" anchor="ctr" anchorCtr="0" compatLnSpc="1">
            <a:prstTxWarp prst="textNoShape">
              <a:avLst/>
            </a:prstTxWarp>
            <a:spAutoFit/>
          </a:bodyPr>
          <a:lstStyle/>
          <a:p>
            <a:pPr marL="457200" marR="0" lvl="1" indent="0" defTabSz="914400" rtl="0" eaLnBrk="0" fontAlgn="base" latinLnBrk="0" hangingPunct="0">
              <a:lnSpc>
                <a:spcPct val="100000"/>
              </a:lnSpc>
              <a:spcBef>
                <a:spcPct val="0"/>
              </a:spcBef>
              <a:spcAft>
                <a:spcPct val="0"/>
              </a:spcAft>
              <a:buClrTx/>
              <a:buSzTx/>
              <a:tabLst/>
            </a:pPr>
            <a:r>
              <a:rPr kumimoji="0" lang="en-CA" altLang="en-US"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The following table lists the various properties and their units to be used </a:t>
            </a:r>
          </a:p>
          <a:p>
            <a:pPr marL="457200" marR="0" lvl="1" indent="0" algn="just" defTabSz="914400" rtl="0" eaLnBrk="0" fontAlgn="base" latinLnBrk="0" hangingPunct="0">
              <a:lnSpc>
                <a:spcPct val="100000"/>
              </a:lnSpc>
              <a:spcBef>
                <a:spcPct val="0"/>
              </a:spcBef>
              <a:spcAft>
                <a:spcPct val="0"/>
              </a:spcAft>
              <a:buClrTx/>
              <a:buSzTx/>
              <a:tabLst/>
            </a:pPr>
            <a:r>
              <a:rPr kumimoji="0" lang="en-CA" altLang="en-US"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throughout this course.</a:t>
            </a: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10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Nickel Plating Example (two pages)</a:t>
            </a:r>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8458200" y="6356350"/>
            <a:ext cx="2133600" cy="365125"/>
          </a:xfrm>
        </p:spPr>
        <p:txBody>
          <a:bodyPr/>
          <a:lstStyle/>
          <a:p>
            <a:fld id="{A748D552-2E59-4C4C-ACBB-207C47251780}" type="slidenum">
              <a:rPr lang="en-US" smtClean="0"/>
              <a:t>20</a:t>
            </a:fld>
            <a:endParaRPr lang="en-US" dirty="0"/>
          </a:p>
        </p:txBody>
      </p:sp>
      <p:pic>
        <p:nvPicPr>
          <p:cNvPr id="10" name="Picture 9"/>
          <p:cNvPicPr>
            <a:picLocks noChangeAspect="1"/>
          </p:cNvPicPr>
          <p:nvPr/>
        </p:nvPicPr>
        <p:blipFill>
          <a:blip r:embed="rId2"/>
          <a:stretch>
            <a:fillRect/>
          </a:stretch>
        </p:blipFill>
        <p:spPr>
          <a:xfrm>
            <a:off x="670560" y="1158240"/>
            <a:ext cx="7086600" cy="5443999"/>
          </a:xfrm>
          <a:prstGeom prst="rect">
            <a:avLst/>
          </a:prstGeom>
        </p:spPr>
      </p:pic>
    </p:spTree>
    <p:extLst>
      <p:ext uri="{BB962C8B-B14F-4D97-AF65-F5344CB8AC3E}">
        <p14:creationId xmlns:p14="http://schemas.microsoft.com/office/powerpoint/2010/main" val="106567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467600" y="6356350"/>
            <a:ext cx="2133600" cy="365125"/>
          </a:xfrm>
        </p:spPr>
        <p:txBody>
          <a:bodyPr/>
          <a:lstStyle/>
          <a:p>
            <a:fld id="{A748D552-2E59-4C4C-ACBB-207C47251780}" type="slidenum">
              <a:rPr lang="en-US" smtClean="0"/>
              <a:t>21</a:t>
            </a:fld>
            <a:endParaRPr lang="en-US" dirty="0"/>
          </a:p>
        </p:txBody>
      </p:sp>
      <p:grpSp>
        <p:nvGrpSpPr>
          <p:cNvPr id="3" name="Group 2"/>
          <p:cNvGrpSpPr/>
          <p:nvPr/>
        </p:nvGrpSpPr>
        <p:grpSpPr>
          <a:xfrm>
            <a:off x="655320" y="881743"/>
            <a:ext cx="7589520" cy="3629297"/>
            <a:chOff x="363583" y="960120"/>
            <a:chExt cx="7911738" cy="3794760"/>
          </a:xfrm>
        </p:grpSpPr>
        <p:pic>
          <p:nvPicPr>
            <p:cNvPr id="7" name="Picture 6"/>
            <p:cNvPicPr>
              <a:picLocks noChangeAspect="1"/>
            </p:cNvPicPr>
            <p:nvPr/>
          </p:nvPicPr>
          <p:blipFill>
            <a:blip r:embed="rId2"/>
            <a:stretch>
              <a:fillRect/>
            </a:stretch>
          </p:blipFill>
          <p:spPr>
            <a:xfrm>
              <a:off x="457200" y="960120"/>
              <a:ext cx="7818121" cy="3794760"/>
            </a:xfrm>
            <a:prstGeom prst="rect">
              <a:avLst/>
            </a:prstGeom>
          </p:spPr>
        </p:pic>
        <p:sp>
          <p:nvSpPr>
            <p:cNvPr id="2" name="TextBox 1"/>
            <p:cNvSpPr txBox="1"/>
            <p:nvPr/>
          </p:nvSpPr>
          <p:spPr>
            <a:xfrm>
              <a:off x="363583" y="4160800"/>
              <a:ext cx="6313715"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 Assume the system is operating under steady-state conditions.</a:t>
              </a:r>
            </a:p>
          </p:txBody>
        </p:sp>
      </p:grpSp>
    </p:spTree>
    <p:extLst>
      <p:ext uri="{BB962C8B-B14F-4D97-AF65-F5344CB8AC3E}">
        <p14:creationId xmlns:p14="http://schemas.microsoft.com/office/powerpoint/2010/main" val="3628855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61E13-8EC1-1B4E-43AB-1EB325CE2007}"/>
              </a:ext>
            </a:extLst>
          </p:cNvPr>
          <p:cNvSpPr>
            <a:spLocks noGrp="1"/>
          </p:cNvSpPr>
          <p:nvPr>
            <p:ph type="title"/>
          </p:nvPr>
        </p:nvSpPr>
        <p:spPr>
          <a:xfrm>
            <a:off x="457200" y="274637"/>
            <a:ext cx="8229600" cy="1095375"/>
          </a:xfrm>
        </p:spPr>
        <p:txBody>
          <a:bodyPr anchor="ctr">
            <a:normAutofit/>
          </a:bodyPr>
          <a:lstStyle/>
          <a:p>
            <a:pPr>
              <a:lnSpc>
                <a:spcPct val="90000"/>
              </a:lnSpc>
            </a:pPr>
            <a:r>
              <a:rPr lang="en-US" sz="1700" dirty="0"/>
              <a:t>Who is this?  Why he important for </a:t>
            </a:r>
            <a:br>
              <a:rPr lang="en-US" sz="1700" dirty="0"/>
            </a:br>
            <a:r>
              <a:rPr lang="en-US" sz="1700" dirty="0"/>
              <a:t>in ChE 331?</a:t>
            </a:r>
            <a:endParaRPr lang="en-CA" sz="1700" dirty="0"/>
          </a:p>
        </p:txBody>
      </p:sp>
      <p:sp>
        <p:nvSpPr>
          <p:cNvPr id="11" name="Content Placeholder 2">
            <a:extLst>
              <a:ext uri="{FF2B5EF4-FFF2-40B4-BE49-F238E27FC236}">
                <a16:creationId xmlns:a16="http://schemas.microsoft.com/office/drawing/2014/main" id="{CAF9FA64-4242-99F4-486C-43913DDC222D}"/>
              </a:ext>
            </a:extLst>
          </p:cNvPr>
          <p:cNvSpPr>
            <a:spLocks noGrp="1"/>
          </p:cNvSpPr>
          <p:nvPr>
            <p:ph sz="half" idx="1"/>
          </p:nvPr>
        </p:nvSpPr>
        <p:spPr>
          <a:xfrm>
            <a:off x="457200" y="1600201"/>
            <a:ext cx="4038600" cy="3758380"/>
          </a:xfrm>
        </p:spPr>
        <p:txBody>
          <a:bodyPr>
            <a:normAutofit fontScale="62500" lnSpcReduction="20000"/>
          </a:bodyPr>
          <a:lstStyle/>
          <a:p>
            <a:r>
              <a:rPr lang="en-US" dirty="0"/>
              <a:t>Hints:</a:t>
            </a:r>
          </a:p>
          <a:p>
            <a:pPr marL="0" indent="0">
              <a:buNone/>
            </a:pPr>
            <a:r>
              <a:rPr lang="en-US" dirty="0"/>
              <a:t>- Law</a:t>
            </a:r>
          </a:p>
          <a:p>
            <a:pPr marL="0" indent="0">
              <a:buNone/>
            </a:pPr>
            <a:endParaRPr lang="en-US" dirty="0"/>
          </a:p>
          <a:p>
            <a:pPr marL="0" indent="0">
              <a:buNone/>
            </a:pPr>
            <a:r>
              <a:rPr lang="en-US" dirty="0"/>
              <a:t>This is Michael Faraday, the person who developed Faraday’s Law, and Faraday’s Law of Electrolysis. Faraday’s Law of Electrolysis allows us to apply the simple concepts of stoichiometry to redox reactions, and determine the number of moles of dissociated ions based on the reaction, and the amount of electricity passed through a galvanic cell.</a:t>
            </a:r>
          </a:p>
        </p:txBody>
      </p:sp>
      <p:pic>
        <p:nvPicPr>
          <p:cNvPr id="6" name="Content Placeholder 5">
            <a:extLst>
              <a:ext uri="{FF2B5EF4-FFF2-40B4-BE49-F238E27FC236}">
                <a16:creationId xmlns:a16="http://schemas.microsoft.com/office/drawing/2014/main" id="{647775ED-AAEF-042F-8FB3-7CC5EFA1D6D3}"/>
              </a:ext>
            </a:extLst>
          </p:cNvPr>
          <p:cNvPicPr>
            <a:picLocks noGrp="1" noChangeAspect="1"/>
          </p:cNvPicPr>
          <p:nvPr>
            <p:ph sz="half" idx="2"/>
          </p:nvPr>
        </p:nvPicPr>
        <p:blipFill rotWithShape="1">
          <a:blip r:embed="rId2"/>
          <a:srcRect r="1" b="15390"/>
          <a:stretch/>
        </p:blipFill>
        <p:spPr>
          <a:xfrm>
            <a:off x="4648200" y="1600200"/>
            <a:ext cx="4038600" cy="4525963"/>
          </a:xfrm>
          <a:prstGeom prst="rect">
            <a:avLst/>
          </a:prstGeom>
          <a:noFill/>
        </p:spPr>
      </p:pic>
      <p:sp>
        <p:nvSpPr>
          <p:cNvPr id="5" name="Slide Number Placeholder 4">
            <a:extLst>
              <a:ext uri="{FF2B5EF4-FFF2-40B4-BE49-F238E27FC236}">
                <a16:creationId xmlns:a16="http://schemas.microsoft.com/office/drawing/2014/main" id="{9D5DA5C7-3C52-AF3A-357E-ACBC80DDF35A}"/>
              </a:ext>
            </a:extLst>
          </p:cNvPr>
          <p:cNvSpPr>
            <a:spLocks noGrp="1"/>
          </p:cNvSpPr>
          <p:nvPr>
            <p:ph type="sldNum" sz="quarter" idx="12"/>
          </p:nvPr>
        </p:nvSpPr>
        <p:spPr>
          <a:xfrm>
            <a:off x="6553200" y="6356350"/>
            <a:ext cx="2133600" cy="365125"/>
          </a:xfrm>
        </p:spPr>
        <p:txBody>
          <a:bodyPr>
            <a:normAutofit/>
          </a:bodyPr>
          <a:lstStyle/>
          <a:p>
            <a:pPr>
              <a:lnSpc>
                <a:spcPct val="90000"/>
              </a:lnSpc>
              <a:spcAft>
                <a:spcPts val="600"/>
              </a:spcAft>
            </a:pPr>
            <a:fld id="{A748D552-2E59-4C4C-ACBB-207C47251780}" type="slidenum">
              <a:rPr lang="en-US" smtClean="0"/>
              <a:pPr>
                <a:lnSpc>
                  <a:spcPct val="90000"/>
                </a:lnSpc>
                <a:spcAft>
                  <a:spcPts val="600"/>
                </a:spcAft>
              </a:pPr>
              <a:t>3</a:t>
            </a:fld>
            <a:endParaRPr lang="en-US"/>
          </a:p>
        </p:txBody>
      </p:sp>
    </p:spTree>
    <p:extLst>
      <p:ext uri="{BB962C8B-B14F-4D97-AF65-F5344CB8AC3E}">
        <p14:creationId xmlns:p14="http://schemas.microsoft.com/office/powerpoint/2010/main" val="3345032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6431"/>
            <a:ext cx="8229600" cy="639762"/>
          </a:xfrm>
        </p:spPr>
        <p:txBody>
          <a:bodyPr>
            <a:normAutofit fontScale="90000"/>
          </a:bodyPr>
          <a:lstStyle/>
          <a:p>
            <a:r>
              <a:rPr lang="en-US" sz="3200" dirty="0"/>
              <a:t>What is REDOX Reaction.</a:t>
            </a:r>
            <a:br>
              <a:rPr lang="en-US" sz="3200" dirty="0"/>
            </a:br>
            <a:r>
              <a:rPr lang="en-US" sz="3200" dirty="0"/>
              <a:t>Review of Reduction/Oxidation Reactions</a:t>
            </a:r>
          </a:p>
        </p:txBody>
      </p:sp>
      <p:sp>
        <p:nvSpPr>
          <p:cNvPr id="3" name="Content Placeholder 2"/>
          <p:cNvSpPr>
            <a:spLocks noGrp="1"/>
          </p:cNvSpPr>
          <p:nvPr>
            <p:ph idx="1"/>
          </p:nvPr>
        </p:nvSpPr>
        <p:spPr>
          <a:xfrm>
            <a:off x="398766" y="2397166"/>
            <a:ext cx="8229600" cy="3533521"/>
          </a:xfrm>
        </p:spPr>
        <p:txBody>
          <a:bodyPr>
            <a:normAutofit/>
          </a:bodyPr>
          <a:lstStyle/>
          <a:p>
            <a:pPr marL="0" indent="0">
              <a:buNone/>
            </a:pPr>
            <a:r>
              <a:rPr lang="en-US" sz="1800" b="1" dirty="0"/>
              <a:t>Reduction reaction:</a:t>
            </a:r>
            <a:r>
              <a:rPr lang="en-US" sz="1800" dirty="0"/>
              <a:t> a reactant gains electrons at the </a:t>
            </a:r>
            <a:r>
              <a:rPr lang="en-US" sz="1800" b="1" u="sng" dirty="0"/>
              <a:t>cathode</a:t>
            </a:r>
            <a:r>
              <a:rPr lang="en-US" sz="1800" dirty="0"/>
              <a:t> reactant is </a:t>
            </a:r>
            <a:r>
              <a:rPr lang="en-US" sz="1800" b="1" u="sng" dirty="0"/>
              <a:t>negatively charged</a:t>
            </a:r>
            <a:endParaRPr lang="en-US" sz="1600" dirty="0"/>
          </a:p>
          <a:p>
            <a:pPr marL="0" indent="0">
              <a:buNone/>
            </a:pPr>
            <a:endParaRPr lang="en-US" sz="1800" dirty="0"/>
          </a:p>
          <a:p>
            <a:endParaRPr lang="en-US" sz="1800" dirty="0"/>
          </a:p>
          <a:p>
            <a:endParaRPr lang="en-US" sz="1800" dirty="0"/>
          </a:p>
          <a:p>
            <a:pPr marL="0" indent="0">
              <a:buNone/>
            </a:pPr>
            <a:r>
              <a:rPr lang="en-US" sz="1800" b="1" dirty="0"/>
              <a:t>Oxidation reaction:</a:t>
            </a:r>
            <a:r>
              <a:rPr lang="en-US" sz="1800" dirty="0"/>
              <a:t> a reactant loses electrons at the </a:t>
            </a:r>
            <a:r>
              <a:rPr lang="en-US" sz="1800" b="1" u="sng" dirty="0"/>
              <a:t>cathode</a:t>
            </a:r>
            <a:r>
              <a:rPr lang="en-US" sz="1800" dirty="0"/>
              <a:t> and the </a:t>
            </a:r>
            <a:r>
              <a:rPr lang="en-US" sz="1600" dirty="0"/>
              <a:t>Oxidation state of reactant is increased OR decreased.</a:t>
            </a:r>
          </a:p>
        </p:txBody>
      </p:sp>
      <p:sp>
        <p:nvSpPr>
          <p:cNvPr id="10" name="TextBox 9"/>
          <p:cNvSpPr txBox="1"/>
          <p:nvPr/>
        </p:nvSpPr>
        <p:spPr>
          <a:xfrm>
            <a:off x="4077228" y="3616958"/>
            <a:ext cx="269626" cy="276999"/>
          </a:xfrm>
          <a:prstGeom prst="rect">
            <a:avLst/>
          </a:prstGeom>
          <a:noFill/>
        </p:spPr>
        <p:txBody>
          <a:bodyPr wrap="none" rtlCol="0">
            <a:spAutoFit/>
          </a:bodyPr>
          <a:lstStyle/>
          <a:p>
            <a:r>
              <a:rPr lang="en-US" baseline="30000" dirty="0">
                <a:solidFill>
                  <a:srgbClr val="FF0000"/>
                </a:solidFill>
                <a:latin typeface="Arial" panose="020B0604020202020204" pitchFamily="34" charset="0"/>
                <a:cs typeface="Arial" panose="020B0604020202020204" pitchFamily="34" charset="0"/>
              </a:rPr>
              <a:t>0</a:t>
            </a:r>
          </a:p>
        </p:txBody>
      </p:sp>
      <p:sp>
        <p:nvSpPr>
          <p:cNvPr id="14" name="Content Placeholder 2"/>
          <p:cNvSpPr txBox="1">
            <a:spLocks/>
          </p:cNvSpPr>
          <p:nvPr/>
        </p:nvSpPr>
        <p:spPr>
          <a:xfrm>
            <a:off x="342900" y="1064763"/>
            <a:ext cx="8229600" cy="32615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b="1" dirty="0"/>
              <a:t>Definition of oxidation state (OS):</a:t>
            </a:r>
          </a:p>
          <a:p>
            <a:pPr marL="0" indent="0">
              <a:buNone/>
            </a:pPr>
            <a:r>
              <a:rPr lang="en-US" sz="1800" dirty="0"/>
              <a:t>Oxidation state is a number assigned to an atom in a compound, indicating the charge that the atom would have if all bonds were completely ionic.</a:t>
            </a:r>
          </a:p>
        </p:txBody>
      </p:sp>
      <p:sp>
        <p:nvSpPr>
          <p:cNvPr id="8" name="Slide Number Placeholder 7"/>
          <p:cNvSpPr>
            <a:spLocks noGrp="1"/>
          </p:cNvSpPr>
          <p:nvPr>
            <p:ph type="sldNum" sz="quarter" idx="12"/>
          </p:nvPr>
        </p:nvSpPr>
        <p:spPr>
          <a:xfrm>
            <a:off x="7620000" y="6356349"/>
            <a:ext cx="2133600" cy="365125"/>
          </a:xfrm>
        </p:spPr>
        <p:txBody>
          <a:bodyPr/>
          <a:lstStyle/>
          <a:p>
            <a:fld id="{A748D552-2E59-4C4C-ACBB-207C47251780}" type="slidenum">
              <a:rPr lang="en-US" smtClean="0"/>
              <a:t>4</a:t>
            </a:fld>
            <a:endParaRPr lang="en-US" dirty="0"/>
          </a:p>
        </p:txBody>
      </p:sp>
    </p:spTree>
    <p:extLst>
      <p:ext uri="{BB962C8B-B14F-4D97-AF65-F5344CB8AC3E}">
        <p14:creationId xmlns:p14="http://schemas.microsoft.com/office/powerpoint/2010/main" val="206395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fade">
                                      <p:cBhvr>
                                        <p:cTn id="7" dur="500"/>
                                        <p:tgtEl>
                                          <p:spTgt spid="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0429"/>
            <a:ext cx="9144000" cy="639762"/>
          </a:xfrm>
        </p:spPr>
        <p:txBody>
          <a:bodyPr>
            <a:normAutofit fontScale="90000"/>
          </a:bodyPr>
          <a:lstStyle/>
          <a:p>
            <a:r>
              <a:rPr lang="en-US" dirty="0"/>
              <a:t>What is the </a:t>
            </a:r>
            <a:br>
              <a:rPr lang="en-US" dirty="0"/>
            </a:br>
            <a:r>
              <a:rPr lang="en-US" dirty="0"/>
              <a:t>Distinction Between Oxidation and Reduction</a:t>
            </a:r>
          </a:p>
        </p:txBody>
      </p:sp>
      <p:sp>
        <p:nvSpPr>
          <p:cNvPr id="3" name="Content Placeholder 2"/>
          <p:cNvSpPr>
            <a:spLocks noGrp="1"/>
          </p:cNvSpPr>
          <p:nvPr>
            <p:ph idx="1"/>
          </p:nvPr>
        </p:nvSpPr>
        <p:spPr>
          <a:xfrm>
            <a:off x="457199" y="862296"/>
            <a:ext cx="3596185" cy="693549"/>
          </a:xfrm>
        </p:spPr>
        <p:txBody>
          <a:bodyPr>
            <a:noAutofit/>
          </a:bodyPr>
          <a:lstStyle/>
          <a:p>
            <a:r>
              <a:rPr lang="en-US" sz="1800" dirty="0"/>
              <a:t>What this means:</a:t>
            </a:r>
          </a:p>
          <a:p>
            <a:pPr lvl="1"/>
            <a:r>
              <a:rPr lang="en-US" sz="1800" dirty="0"/>
              <a:t>“An Ox and a Red Cat”</a:t>
            </a:r>
          </a:p>
        </p:txBody>
      </p:sp>
      <p:sp>
        <p:nvSpPr>
          <p:cNvPr id="5" name="Content Placeholder 2"/>
          <p:cNvSpPr txBox="1">
            <a:spLocks/>
          </p:cNvSpPr>
          <p:nvPr/>
        </p:nvSpPr>
        <p:spPr>
          <a:xfrm>
            <a:off x="438554" y="4182319"/>
            <a:ext cx="8229600" cy="61577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800" dirty="0"/>
              <a:t>Draw an Image to help these concepts? Or find a suitable image for these concept:</a:t>
            </a:r>
            <a:r>
              <a:rPr lang="en-US" sz="1800" dirty="0">
                <a:sym typeface="Wingdings" panose="05000000000000000000" pitchFamily="2" charset="2"/>
              </a:rPr>
              <a:t></a:t>
            </a:r>
            <a:endParaRPr lang="en-US" sz="1800" dirty="0"/>
          </a:p>
        </p:txBody>
      </p:sp>
      <p:sp>
        <p:nvSpPr>
          <p:cNvPr id="10" name="Slide Number Placeholder 9"/>
          <p:cNvSpPr>
            <a:spLocks noGrp="1"/>
          </p:cNvSpPr>
          <p:nvPr>
            <p:ph type="sldNum" sz="quarter" idx="12"/>
          </p:nvPr>
        </p:nvSpPr>
        <p:spPr>
          <a:xfrm>
            <a:off x="7892770" y="6356350"/>
            <a:ext cx="1309729" cy="365125"/>
          </a:xfrm>
        </p:spPr>
        <p:txBody>
          <a:bodyPr/>
          <a:lstStyle/>
          <a:p>
            <a:fld id="{A748D552-2E59-4C4C-ACBB-207C47251780}" type="slidenum">
              <a:rPr lang="en-US" smtClean="0"/>
              <a:t>5</a:t>
            </a:fld>
            <a:endParaRPr lang="en-US" dirty="0"/>
          </a:p>
        </p:txBody>
      </p:sp>
      <p:pic>
        <p:nvPicPr>
          <p:cNvPr id="11" name="Picture 10">
            <a:extLst>
              <a:ext uri="{FF2B5EF4-FFF2-40B4-BE49-F238E27FC236}">
                <a16:creationId xmlns:a16="http://schemas.microsoft.com/office/drawing/2014/main" id="{15E8BB8D-61DA-A8AF-2708-F77A5990096A}"/>
              </a:ext>
            </a:extLst>
          </p:cNvPr>
          <p:cNvPicPr>
            <a:picLocks noChangeAspect="1"/>
          </p:cNvPicPr>
          <p:nvPr/>
        </p:nvPicPr>
        <p:blipFill>
          <a:blip r:embed="rId2"/>
          <a:stretch>
            <a:fillRect/>
          </a:stretch>
        </p:blipFill>
        <p:spPr>
          <a:xfrm>
            <a:off x="438554" y="3102835"/>
            <a:ext cx="8266892" cy="652329"/>
          </a:xfrm>
          <a:prstGeom prst="rect">
            <a:avLst/>
          </a:prstGeom>
        </p:spPr>
      </p:pic>
      <p:sp>
        <p:nvSpPr>
          <p:cNvPr id="6" name="TextBox 5">
            <a:extLst>
              <a:ext uri="{FF2B5EF4-FFF2-40B4-BE49-F238E27FC236}">
                <a16:creationId xmlns:a16="http://schemas.microsoft.com/office/drawing/2014/main" id="{5D688A2A-DAAF-72A0-F935-8CDAEF44E398}"/>
              </a:ext>
            </a:extLst>
          </p:cNvPr>
          <p:cNvSpPr txBox="1"/>
          <p:nvPr/>
        </p:nvSpPr>
        <p:spPr>
          <a:xfrm>
            <a:off x="1120877" y="1740310"/>
            <a:ext cx="6626558" cy="646331"/>
          </a:xfrm>
          <a:prstGeom prst="rect">
            <a:avLst/>
          </a:prstGeom>
          <a:noFill/>
        </p:spPr>
        <p:txBody>
          <a:bodyPr wrap="none" rtlCol="0">
            <a:spAutoFit/>
          </a:bodyPr>
          <a:lstStyle/>
          <a:p>
            <a:r>
              <a:rPr lang="en-US" dirty="0"/>
              <a:t>”</a:t>
            </a:r>
            <a:r>
              <a:rPr lang="en-US" b="1" dirty="0"/>
              <a:t>An</a:t>
            </a:r>
            <a:r>
              <a:rPr lang="en-US" dirty="0"/>
              <a:t> </a:t>
            </a:r>
            <a:r>
              <a:rPr lang="en-US" b="1" dirty="0"/>
              <a:t>Ox</a:t>
            </a:r>
            <a:r>
              <a:rPr lang="en-US" dirty="0"/>
              <a:t> and a </a:t>
            </a:r>
            <a:r>
              <a:rPr lang="en-US" b="1" dirty="0"/>
              <a:t>Red</a:t>
            </a:r>
            <a:r>
              <a:rPr lang="en-US" dirty="0"/>
              <a:t> </a:t>
            </a:r>
            <a:r>
              <a:rPr lang="en-US" b="1" dirty="0"/>
              <a:t>Cat</a:t>
            </a:r>
            <a:r>
              <a:rPr lang="en-US" dirty="0"/>
              <a:t> means:</a:t>
            </a:r>
          </a:p>
          <a:p>
            <a:r>
              <a:rPr lang="en-US" b="1" dirty="0"/>
              <a:t>Ox</a:t>
            </a:r>
            <a:r>
              <a:rPr lang="en-US" dirty="0"/>
              <a:t>idation occurs at the </a:t>
            </a:r>
            <a:r>
              <a:rPr lang="en-US" b="1" dirty="0"/>
              <a:t>An</a:t>
            </a:r>
            <a:r>
              <a:rPr lang="en-US" dirty="0"/>
              <a:t>ode, and </a:t>
            </a:r>
            <a:r>
              <a:rPr lang="en-US" b="1" dirty="0"/>
              <a:t>Red</a:t>
            </a:r>
            <a:r>
              <a:rPr lang="en-US" dirty="0"/>
              <a:t>uction occurs at the </a:t>
            </a:r>
            <a:r>
              <a:rPr lang="en-US" b="1" dirty="0"/>
              <a:t>Cat</a:t>
            </a:r>
            <a:r>
              <a:rPr lang="en-US" dirty="0"/>
              <a:t>hode</a:t>
            </a:r>
          </a:p>
        </p:txBody>
      </p:sp>
      <p:sp>
        <p:nvSpPr>
          <p:cNvPr id="8" name="TextBox 7">
            <a:extLst>
              <a:ext uri="{FF2B5EF4-FFF2-40B4-BE49-F238E27FC236}">
                <a16:creationId xmlns:a16="http://schemas.microsoft.com/office/drawing/2014/main" id="{79F8C705-7405-B8FE-A415-A5B4CF80AA71}"/>
              </a:ext>
            </a:extLst>
          </p:cNvPr>
          <p:cNvSpPr txBox="1"/>
          <p:nvPr/>
        </p:nvSpPr>
        <p:spPr>
          <a:xfrm>
            <a:off x="763471" y="3533116"/>
            <a:ext cx="3670685" cy="646331"/>
          </a:xfrm>
          <a:prstGeom prst="rect">
            <a:avLst/>
          </a:prstGeom>
          <a:noFill/>
        </p:spPr>
        <p:txBody>
          <a:bodyPr wrap="none" rtlCol="0">
            <a:spAutoFit/>
          </a:bodyPr>
          <a:lstStyle/>
          <a:p>
            <a:r>
              <a:rPr lang="en-US" b="1" dirty="0"/>
              <a:t>LEO </a:t>
            </a:r>
            <a:r>
              <a:rPr lang="en-US" dirty="0"/>
              <a:t>-&gt; </a:t>
            </a:r>
            <a:r>
              <a:rPr lang="en-US" b="1" dirty="0"/>
              <a:t>L</a:t>
            </a:r>
            <a:r>
              <a:rPr lang="en-US" dirty="0"/>
              <a:t>oss of </a:t>
            </a:r>
            <a:r>
              <a:rPr lang="en-US" b="1" dirty="0"/>
              <a:t>E</a:t>
            </a:r>
            <a:r>
              <a:rPr lang="en-US" dirty="0"/>
              <a:t>lectrons is </a:t>
            </a:r>
            <a:r>
              <a:rPr lang="en-US" b="1" dirty="0"/>
              <a:t>O</a:t>
            </a:r>
            <a:r>
              <a:rPr lang="en-US" dirty="0"/>
              <a:t>xidation</a:t>
            </a:r>
          </a:p>
          <a:p>
            <a:r>
              <a:rPr lang="en-US" b="1" dirty="0"/>
              <a:t>GER</a:t>
            </a:r>
            <a:r>
              <a:rPr lang="en-US" dirty="0"/>
              <a:t> -&gt; </a:t>
            </a:r>
            <a:r>
              <a:rPr lang="en-US" b="1" dirty="0"/>
              <a:t>G</a:t>
            </a:r>
            <a:r>
              <a:rPr lang="en-US" dirty="0"/>
              <a:t>ain of </a:t>
            </a:r>
            <a:r>
              <a:rPr lang="en-US" b="1" dirty="0"/>
              <a:t>E</a:t>
            </a:r>
            <a:r>
              <a:rPr lang="en-US" dirty="0"/>
              <a:t>lectrons is </a:t>
            </a:r>
            <a:r>
              <a:rPr lang="en-US" b="1" dirty="0"/>
              <a:t>R</a:t>
            </a:r>
            <a:r>
              <a:rPr lang="en-US" dirty="0"/>
              <a:t>eduction</a:t>
            </a:r>
            <a:endParaRPr lang="en-US" b="1" dirty="0"/>
          </a:p>
        </p:txBody>
      </p:sp>
      <p:sp>
        <p:nvSpPr>
          <p:cNvPr id="12" name="TextBox 11">
            <a:extLst>
              <a:ext uri="{FF2B5EF4-FFF2-40B4-BE49-F238E27FC236}">
                <a16:creationId xmlns:a16="http://schemas.microsoft.com/office/drawing/2014/main" id="{7B3F69AE-E05C-4689-76E5-F6DB0378BCFF}"/>
              </a:ext>
            </a:extLst>
          </p:cNvPr>
          <p:cNvSpPr txBox="1"/>
          <p:nvPr/>
        </p:nvSpPr>
        <p:spPr>
          <a:xfrm>
            <a:off x="904568" y="4975123"/>
            <a:ext cx="2494337" cy="369332"/>
          </a:xfrm>
          <a:prstGeom prst="rect">
            <a:avLst/>
          </a:prstGeom>
          <a:noFill/>
        </p:spPr>
        <p:txBody>
          <a:bodyPr wrap="none" rtlCol="0">
            <a:spAutoFit/>
          </a:bodyPr>
          <a:lstStyle/>
          <a:p>
            <a:r>
              <a:rPr lang="en-US" dirty="0"/>
              <a:t>See next page for image.</a:t>
            </a:r>
          </a:p>
        </p:txBody>
      </p:sp>
    </p:spTree>
    <p:extLst>
      <p:ext uri="{BB962C8B-B14F-4D97-AF65-F5344CB8AC3E}">
        <p14:creationId xmlns:p14="http://schemas.microsoft.com/office/powerpoint/2010/main" val="398316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F2D62-244F-91F8-88FF-FE6ADD57EDE6}"/>
              </a:ext>
            </a:extLst>
          </p:cNvPr>
          <p:cNvSpPr>
            <a:spLocks noGrp="1"/>
          </p:cNvSpPr>
          <p:nvPr>
            <p:ph type="title"/>
          </p:nvPr>
        </p:nvSpPr>
        <p:spPr/>
        <p:txBody>
          <a:bodyPr>
            <a:normAutofit fontScale="90000"/>
          </a:bodyPr>
          <a:lstStyle/>
          <a:p>
            <a:r>
              <a:rPr lang="en-US" dirty="0"/>
              <a:t>A Nice image</a:t>
            </a:r>
          </a:p>
        </p:txBody>
      </p:sp>
      <p:sp>
        <p:nvSpPr>
          <p:cNvPr id="4" name="Footer Placeholder 3">
            <a:extLst>
              <a:ext uri="{FF2B5EF4-FFF2-40B4-BE49-F238E27FC236}">
                <a16:creationId xmlns:a16="http://schemas.microsoft.com/office/drawing/2014/main" id="{26251AA2-5775-0CE0-8BA1-AD62F56658E7}"/>
              </a:ext>
            </a:extLst>
          </p:cNvPr>
          <p:cNvSpPr>
            <a:spLocks noGrp="1"/>
          </p:cNvSpPr>
          <p:nvPr>
            <p:ph type="ftr" sz="quarter" idx="11"/>
          </p:nvPr>
        </p:nvSpPr>
        <p:spPr/>
        <p:txBody>
          <a:bodyPr/>
          <a:lstStyle/>
          <a:p>
            <a:r>
              <a:rPr lang="en-US"/>
              <a:t>ChE 331 – F19</a:t>
            </a:r>
          </a:p>
        </p:txBody>
      </p:sp>
      <p:sp>
        <p:nvSpPr>
          <p:cNvPr id="5" name="Slide Number Placeholder 4">
            <a:extLst>
              <a:ext uri="{FF2B5EF4-FFF2-40B4-BE49-F238E27FC236}">
                <a16:creationId xmlns:a16="http://schemas.microsoft.com/office/drawing/2014/main" id="{641726C8-D146-290E-553E-831CCE775D73}"/>
              </a:ext>
            </a:extLst>
          </p:cNvPr>
          <p:cNvSpPr>
            <a:spLocks noGrp="1"/>
          </p:cNvSpPr>
          <p:nvPr>
            <p:ph type="sldNum" sz="quarter" idx="12"/>
          </p:nvPr>
        </p:nvSpPr>
        <p:spPr/>
        <p:txBody>
          <a:bodyPr/>
          <a:lstStyle/>
          <a:p>
            <a:fld id="{A748D552-2E59-4C4C-ACBB-207C47251780}" type="slidenum">
              <a:rPr lang="en-US" smtClean="0"/>
              <a:t>6</a:t>
            </a:fld>
            <a:endParaRPr lang="en-US"/>
          </a:p>
        </p:txBody>
      </p:sp>
      <p:pic>
        <p:nvPicPr>
          <p:cNvPr id="6" name="Picture 2" descr="ReDox reactions « KaiserScience">
            <a:extLst>
              <a:ext uri="{FF2B5EF4-FFF2-40B4-BE49-F238E27FC236}">
                <a16:creationId xmlns:a16="http://schemas.microsoft.com/office/drawing/2014/main" id="{4987F6C2-48B9-C96F-5245-94C4AA6150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6361" y="1064469"/>
            <a:ext cx="4065639" cy="35090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5F2F42C-9226-F354-EE3A-815C05AD8300}"/>
              </a:ext>
            </a:extLst>
          </p:cNvPr>
          <p:cNvSpPr txBox="1"/>
          <p:nvPr/>
        </p:nvSpPr>
        <p:spPr>
          <a:xfrm>
            <a:off x="5105400" y="1064469"/>
            <a:ext cx="2895600" cy="1200329"/>
          </a:xfrm>
          <a:prstGeom prst="rect">
            <a:avLst/>
          </a:prstGeom>
          <a:noFill/>
        </p:spPr>
        <p:txBody>
          <a:bodyPr wrap="square" rtlCol="0">
            <a:spAutoFit/>
          </a:bodyPr>
          <a:lstStyle/>
          <a:p>
            <a:r>
              <a:rPr lang="en-US" dirty="0"/>
              <a:t>This image was taken from:</a:t>
            </a:r>
          </a:p>
          <a:p>
            <a:r>
              <a:rPr lang="en-US" dirty="0"/>
              <a:t>https://</a:t>
            </a:r>
            <a:r>
              <a:rPr lang="en-US" dirty="0" err="1"/>
              <a:t>kaiserscience.wordpress.com</a:t>
            </a:r>
            <a:r>
              <a:rPr lang="en-US" dirty="0"/>
              <a:t>/chemistry/electrochemistry/redox-reactions/</a:t>
            </a:r>
          </a:p>
        </p:txBody>
      </p:sp>
      <p:sp>
        <p:nvSpPr>
          <p:cNvPr id="9" name="TextBox 8">
            <a:extLst>
              <a:ext uri="{FF2B5EF4-FFF2-40B4-BE49-F238E27FC236}">
                <a16:creationId xmlns:a16="http://schemas.microsoft.com/office/drawing/2014/main" id="{3A563A1C-9427-21FC-D9A7-6FAFD722C6B9}"/>
              </a:ext>
            </a:extLst>
          </p:cNvPr>
          <p:cNvSpPr txBox="1"/>
          <p:nvPr/>
        </p:nvSpPr>
        <p:spPr>
          <a:xfrm>
            <a:off x="4709651" y="2574356"/>
            <a:ext cx="4065639" cy="1477328"/>
          </a:xfrm>
          <a:prstGeom prst="rect">
            <a:avLst/>
          </a:prstGeom>
          <a:noFill/>
        </p:spPr>
        <p:txBody>
          <a:bodyPr wrap="square" rtlCol="0">
            <a:spAutoFit/>
          </a:bodyPr>
          <a:lstStyle/>
          <a:p>
            <a:r>
              <a:rPr lang="en-US" dirty="0"/>
              <a:t>To me, this image nicely summarizes a redox reaction. </a:t>
            </a:r>
            <a:r>
              <a:rPr lang="en-US" b="1" dirty="0"/>
              <a:t>An</a:t>
            </a:r>
            <a:r>
              <a:rPr lang="en-US" dirty="0"/>
              <a:t> </a:t>
            </a:r>
            <a:r>
              <a:rPr lang="en-US" b="1" dirty="0"/>
              <a:t>Ox</a:t>
            </a:r>
            <a:r>
              <a:rPr lang="en-US" dirty="0"/>
              <a:t> exists at the anode. This ox is rather plump in electrons, and loses them to the </a:t>
            </a:r>
            <a:r>
              <a:rPr lang="en-US" b="1" dirty="0"/>
              <a:t>Red Cat</a:t>
            </a:r>
            <a:r>
              <a:rPr lang="en-US" dirty="0"/>
              <a:t> (at the cathode).</a:t>
            </a:r>
          </a:p>
        </p:txBody>
      </p:sp>
    </p:spTree>
    <p:extLst>
      <p:ext uri="{BB962C8B-B14F-4D97-AF65-F5344CB8AC3E}">
        <p14:creationId xmlns:p14="http://schemas.microsoft.com/office/powerpoint/2010/main" val="2136246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556" y="242270"/>
            <a:ext cx="8229600" cy="639762"/>
          </a:xfrm>
        </p:spPr>
        <p:txBody>
          <a:bodyPr>
            <a:normAutofit fontScale="90000"/>
          </a:bodyPr>
          <a:lstStyle/>
          <a:p>
            <a:r>
              <a:rPr lang="en-US" dirty="0"/>
              <a:t>What are the Rules for Determining Oxidation States? Any other Rules?</a:t>
            </a:r>
          </a:p>
        </p:txBody>
      </p:sp>
      <p:sp>
        <p:nvSpPr>
          <p:cNvPr id="3" name="Content Placeholder 2"/>
          <p:cNvSpPr>
            <a:spLocks noGrp="1"/>
          </p:cNvSpPr>
          <p:nvPr>
            <p:ph idx="1"/>
          </p:nvPr>
        </p:nvSpPr>
        <p:spPr>
          <a:xfrm>
            <a:off x="400556" y="1177390"/>
            <a:ext cx="8574111" cy="4883600"/>
          </a:xfrm>
        </p:spPr>
        <p:txBody>
          <a:bodyPr>
            <a:noAutofit/>
          </a:bodyPr>
          <a:lstStyle/>
          <a:p>
            <a:r>
              <a:rPr lang="en-US" sz="1600" dirty="0"/>
              <a:t>For monoatomic species, the oxidation number (O.N.) is the </a:t>
            </a:r>
            <a:r>
              <a:rPr lang="en-US" sz="1600" b="1" dirty="0"/>
              <a:t>net charge </a:t>
            </a:r>
            <a:r>
              <a:rPr lang="en-US" sz="1600" dirty="0"/>
              <a:t>on the atom</a:t>
            </a:r>
          </a:p>
          <a:p>
            <a:pPr marL="0" indent="0">
              <a:buNone/>
            </a:pPr>
            <a:r>
              <a:rPr lang="en-US" sz="1600" b="1" dirty="0"/>
              <a:t>Polyatomic</a:t>
            </a:r>
          </a:p>
          <a:p>
            <a:r>
              <a:rPr lang="en-US" sz="1600" dirty="0"/>
              <a:t>For pure elements, the O.N. is 0</a:t>
            </a:r>
          </a:p>
          <a:p>
            <a:r>
              <a:rPr lang="en-US" sz="1600" dirty="0"/>
              <a:t>For alkali metals, the O.N. is +1</a:t>
            </a:r>
          </a:p>
          <a:p>
            <a:r>
              <a:rPr lang="en-US" sz="1600" dirty="0"/>
              <a:t>For alkaline earth metals, the O.N. is +2</a:t>
            </a:r>
          </a:p>
          <a:p>
            <a:r>
              <a:rPr lang="en-US" sz="1600" dirty="0"/>
              <a:t>For halogens that are not combined with oxygen, or other halogens, the O.N. is -1</a:t>
            </a:r>
          </a:p>
          <a:p>
            <a:pPr lvl="1"/>
            <a:r>
              <a:rPr lang="en-US" sz="1200" b="1" dirty="0"/>
              <a:t>Fluorine is always -1</a:t>
            </a:r>
          </a:p>
          <a:p>
            <a:r>
              <a:rPr lang="en-US" sz="1600" dirty="0"/>
              <a:t>For </a:t>
            </a:r>
            <a:r>
              <a:rPr lang="en-US" sz="1600" b="1" dirty="0"/>
              <a:t>hydrogen</a:t>
            </a:r>
            <a:r>
              <a:rPr lang="en-US" sz="1600" dirty="0"/>
              <a:t> in all compounds except those with bonds to metals, O.N. is +1</a:t>
            </a:r>
          </a:p>
          <a:p>
            <a:pPr lvl="1"/>
            <a:r>
              <a:rPr lang="en-US" sz="1200" dirty="0"/>
              <a:t>When bonded to metals, O.N. of Hydrogen is -1</a:t>
            </a:r>
          </a:p>
          <a:p>
            <a:r>
              <a:rPr lang="en-US" sz="1600" dirty="0"/>
              <a:t>Generally, Oxygen has a O.N. of -2</a:t>
            </a:r>
          </a:p>
          <a:p>
            <a:pPr lvl="1"/>
            <a:r>
              <a:rPr lang="en-US" sz="1200" dirty="0"/>
              <a:t>When a peroxide, Oxygen has a O.N. of +1</a:t>
            </a:r>
          </a:p>
          <a:p>
            <a:pPr lvl="1"/>
            <a:r>
              <a:rPr lang="en-US" sz="1200" dirty="0"/>
              <a:t>When combined with Fluorine, Oxygen has a O.N. of +2</a:t>
            </a:r>
          </a:p>
          <a:p>
            <a:r>
              <a:rPr lang="en-US" sz="1600" dirty="0"/>
              <a:t>For all other variants, the O.N. can be chosen so the sum of the O.N. are equal to the </a:t>
            </a:r>
            <a:r>
              <a:rPr lang="en-US" sz="1600" b="1" dirty="0"/>
              <a:t>net charge of the molecule/ion</a:t>
            </a:r>
            <a:endParaRPr lang="en-US" sz="1600" dirty="0"/>
          </a:p>
        </p:txBody>
      </p:sp>
      <p:sp>
        <p:nvSpPr>
          <p:cNvPr id="4" name="Footer Placeholder 3"/>
          <p:cNvSpPr>
            <a:spLocks noGrp="1"/>
          </p:cNvSpPr>
          <p:nvPr>
            <p:ph type="ftr" sz="quarter" idx="11"/>
          </p:nvPr>
        </p:nvSpPr>
        <p:spPr/>
        <p:txBody>
          <a:bodyPr/>
          <a:lstStyle/>
          <a:p>
            <a:r>
              <a:rPr lang="en-US" dirty="0"/>
              <a:t>ChE 331 – F20</a:t>
            </a:r>
          </a:p>
        </p:txBody>
      </p:sp>
      <p:sp>
        <p:nvSpPr>
          <p:cNvPr id="5" name="Slide Number Placeholder 4"/>
          <p:cNvSpPr>
            <a:spLocks noGrp="1"/>
          </p:cNvSpPr>
          <p:nvPr>
            <p:ph type="sldNum" sz="quarter" idx="12"/>
          </p:nvPr>
        </p:nvSpPr>
        <p:spPr>
          <a:xfrm>
            <a:off x="7907866" y="6356349"/>
            <a:ext cx="2133600" cy="365125"/>
          </a:xfrm>
        </p:spPr>
        <p:txBody>
          <a:bodyPr/>
          <a:lstStyle/>
          <a:p>
            <a:fld id="{A748D552-2E59-4C4C-ACBB-207C47251780}" type="slidenum">
              <a:rPr lang="en-US" smtClean="0"/>
              <a:t>7</a:t>
            </a:fld>
            <a:endParaRPr lang="en-US" dirty="0"/>
          </a:p>
        </p:txBody>
      </p:sp>
    </p:spTree>
    <p:extLst>
      <p:ext uri="{BB962C8B-B14F-4D97-AF65-F5344CB8AC3E}">
        <p14:creationId xmlns:p14="http://schemas.microsoft.com/office/powerpoint/2010/main" val="1004003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52" y="662535"/>
            <a:ext cx="8371003" cy="114300"/>
          </a:xfrm>
        </p:spPr>
        <p:txBody>
          <a:bodyPr>
            <a:normAutofit fontScale="90000"/>
          </a:bodyPr>
          <a:lstStyle/>
          <a:p>
            <a:r>
              <a:rPr lang="en-US" dirty="0"/>
              <a:t>What is this? (You will NOT provided these values needed for your calculations. Get your own.)</a:t>
            </a:r>
          </a:p>
        </p:txBody>
      </p:sp>
      <p:sp>
        <p:nvSpPr>
          <p:cNvPr id="3" name="Content Placeholder 2"/>
          <p:cNvSpPr>
            <a:spLocks noGrp="1"/>
          </p:cNvSpPr>
          <p:nvPr>
            <p:ph idx="1"/>
          </p:nvPr>
        </p:nvSpPr>
        <p:spPr>
          <a:xfrm>
            <a:off x="292822" y="776835"/>
            <a:ext cx="8851178" cy="2843304"/>
          </a:xfrm>
        </p:spPr>
        <p:txBody>
          <a:bodyPr>
            <a:normAutofit/>
          </a:bodyPr>
          <a:lstStyle/>
          <a:p>
            <a:endParaRPr lang="en-US" sz="1700" b="1" dirty="0"/>
          </a:p>
        </p:txBody>
      </p:sp>
      <p:pic>
        <p:nvPicPr>
          <p:cNvPr id="4" name="Picture 3"/>
          <p:cNvPicPr>
            <a:picLocks noChangeAspect="1"/>
          </p:cNvPicPr>
          <p:nvPr/>
        </p:nvPicPr>
        <p:blipFill>
          <a:blip r:embed="rId3"/>
          <a:stretch>
            <a:fillRect/>
          </a:stretch>
        </p:blipFill>
        <p:spPr>
          <a:xfrm>
            <a:off x="1" y="1583703"/>
            <a:ext cx="8392124" cy="5023472"/>
          </a:xfrm>
          <a:prstGeom prst="rect">
            <a:avLst/>
          </a:prstGeom>
        </p:spPr>
      </p:pic>
      <p:sp>
        <p:nvSpPr>
          <p:cNvPr id="6" name="Footer Placeholder 5"/>
          <p:cNvSpPr>
            <a:spLocks noGrp="1"/>
          </p:cNvSpPr>
          <p:nvPr>
            <p:ph type="ftr" sz="quarter" idx="11"/>
          </p:nvPr>
        </p:nvSpPr>
        <p:spPr/>
        <p:txBody>
          <a:bodyPr/>
          <a:lstStyle/>
          <a:p>
            <a:r>
              <a:rPr lang="en-US"/>
              <a:t>ChE 331 – F19</a:t>
            </a:r>
          </a:p>
        </p:txBody>
      </p:sp>
      <p:sp>
        <p:nvSpPr>
          <p:cNvPr id="7" name="Slide Number Placeholder 6"/>
          <p:cNvSpPr>
            <a:spLocks noGrp="1"/>
          </p:cNvSpPr>
          <p:nvPr>
            <p:ph type="sldNum" sz="quarter" idx="12"/>
          </p:nvPr>
        </p:nvSpPr>
        <p:spPr>
          <a:xfrm>
            <a:off x="8522423" y="6241589"/>
            <a:ext cx="980209" cy="365125"/>
          </a:xfrm>
        </p:spPr>
        <p:txBody>
          <a:bodyPr/>
          <a:lstStyle/>
          <a:p>
            <a:fld id="{A748D552-2E59-4C4C-ACBB-207C47251780}" type="slidenum">
              <a:rPr lang="en-US" smtClean="0"/>
              <a:t>8</a:t>
            </a:fld>
            <a:endParaRPr lang="en-US" dirty="0"/>
          </a:p>
        </p:txBody>
      </p:sp>
    </p:spTree>
    <p:extLst>
      <p:ext uri="{BB962C8B-B14F-4D97-AF65-F5344CB8AC3E}">
        <p14:creationId xmlns:p14="http://schemas.microsoft.com/office/powerpoint/2010/main" val="766629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EC68D-F97A-D787-C5CA-09E4BB66142D}"/>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6D8CEFC-A696-480D-B086-2F5AD488128D}"/>
              </a:ext>
            </a:extLst>
          </p:cNvPr>
          <p:cNvSpPr>
            <a:spLocks noGrp="1"/>
          </p:cNvSpPr>
          <p:nvPr>
            <p:ph idx="1"/>
          </p:nvPr>
        </p:nvSpPr>
        <p:spPr/>
        <p:txBody>
          <a:bodyPr/>
          <a:lstStyle/>
          <a:p>
            <a:pPr marL="0" indent="0">
              <a:buNone/>
            </a:pPr>
            <a:r>
              <a:rPr lang="en-US" dirty="0"/>
              <a:t>The highlighted values in the periodic table are the base oxidation states for those pure elements.</a:t>
            </a:r>
          </a:p>
        </p:txBody>
      </p:sp>
      <p:sp>
        <p:nvSpPr>
          <p:cNvPr id="4" name="Footer Placeholder 3">
            <a:extLst>
              <a:ext uri="{FF2B5EF4-FFF2-40B4-BE49-F238E27FC236}">
                <a16:creationId xmlns:a16="http://schemas.microsoft.com/office/drawing/2014/main" id="{3544EA68-8C31-A7FE-1909-8F0B80B3474D}"/>
              </a:ext>
            </a:extLst>
          </p:cNvPr>
          <p:cNvSpPr>
            <a:spLocks noGrp="1"/>
          </p:cNvSpPr>
          <p:nvPr>
            <p:ph type="ftr" sz="quarter" idx="11"/>
          </p:nvPr>
        </p:nvSpPr>
        <p:spPr/>
        <p:txBody>
          <a:bodyPr/>
          <a:lstStyle/>
          <a:p>
            <a:r>
              <a:rPr lang="en-US"/>
              <a:t>ChE 331 – F19</a:t>
            </a:r>
          </a:p>
        </p:txBody>
      </p:sp>
      <p:sp>
        <p:nvSpPr>
          <p:cNvPr id="5" name="Slide Number Placeholder 4">
            <a:extLst>
              <a:ext uri="{FF2B5EF4-FFF2-40B4-BE49-F238E27FC236}">
                <a16:creationId xmlns:a16="http://schemas.microsoft.com/office/drawing/2014/main" id="{5072865E-C8CB-694C-2185-609A6262DBAB}"/>
              </a:ext>
            </a:extLst>
          </p:cNvPr>
          <p:cNvSpPr>
            <a:spLocks noGrp="1"/>
          </p:cNvSpPr>
          <p:nvPr>
            <p:ph type="sldNum" sz="quarter" idx="12"/>
          </p:nvPr>
        </p:nvSpPr>
        <p:spPr/>
        <p:txBody>
          <a:bodyPr/>
          <a:lstStyle/>
          <a:p>
            <a:fld id="{A748D552-2E59-4C4C-ACBB-207C47251780}" type="slidenum">
              <a:rPr lang="en-US" smtClean="0"/>
              <a:t>9</a:t>
            </a:fld>
            <a:endParaRPr lang="en-US"/>
          </a:p>
        </p:txBody>
      </p:sp>
    </p:spTree>
    <p:extLst>
      <p:ext uri="{BB962C8B-B14F-4D97-AF65-F5344CB8AC3E}">
        <p14:creationId xmlns:p14="http://schemas.microsoft.com/office/powerpoint/2010/main" val="3670329142"/>
      </p:ext>
    </p:extLst>
  </p:cSld>
  <p:clrMapOvr>
    <a:masterClrMapping/>
  </p:clrMapOvr>
</p:sld>
</file>

<file path=ppt/theme/theme1.xml><?xml version="1.0" encoding="utf-8"?>
<a:theme xmlns:a="http://schemas.openxmlformats.org/drawingml/2006/main" name="graphene_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5" id="{D68935D7-602D-44A2-AB13-5F8891778550}" vid="{98E5155D-3ECE-4A2A-8136-0621111154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graphene_theme</Template>
  <TotalTime>18266</TotalTime>
  <Words>1477</Words>
  <Application>Microsoft Macintosh PowerPoint</Application>
  <PresentationFormat>On-screen Show (4:3)</PresentationFormat>
  <Paragraphs>225</Paragraphs>
  <Slides>21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Cambria Math</vt:lpstr>
      <vt:lpstr>Times New Roman</vt:lpstr>
      <vt:lpstr>Wingdings</vt:lpstr>
      <vt:lpstr>graphene_theme</vt:lpstr>
      <vt:lpstr>Pre-Quiz Basic Concepts, Faraday’s Law and CSTR Balances</vt:lpstr>
      <vt:lpstr>Terminology and Definitions</vt:lpstr>
      <vt:lpstr>Who is this?  Why he important for  in ChE 331?</vt:lpstr>
      <vt:lpstr>What is REDOX Reaction. Review of Reduction/Oxidation Reactions</vt:lpstr>
      <vt:lpstr>What is the  Distinction Between Oxidation and Reduction</vt:lpstr>
      <vt:lpstr>A Nice image</vt:lpstr>
      <vt:lpstr>What are the Rules for Determining Oxidation States? Any other Rules?</vt:lpstr>
      <vt:lpstr>What is this? (You will NOT provided these values needed for your calculations. Get your own.)</vt:lpstr>
      <vt:lpstr>PowerPoint Presentation</vt:lpstr>
      <vt:lpstr>What is CSTR Model for Reactors </vt:lpstr>
      <vt:lpstr>PowerPoint Presentation</vt:lpstr>
      <vt:lpstr>Pre- Quiz:     Determine the Oxidation States of the      Atoms in the Following Species</vt:lpstr>
      <vt:lpstr>PowerPoint Presentation</vt:lpstr>
      <vt:lpstr>PowerPoint Presentation</vt:lpstr>
      <vt:lpstr>END FOR Pre - QUIZ Set-up for Lecture Problems for 11 Jan See below</vt:lpstr>
      <vt:lpstr>Examples of Applying Faraday’s Law</vt:lpstr>
      <vt:lpstr>PowerPoint Presentation</vt:lpstr>
      <vt:lpstr>Pb Plating Lecture Example </vt:lpstr>
      <vt:lpstr>PowerPoint Presentation</vt:lpstr>
      <vt:lpstr>Nickel Plating Example (two pages)</vt:lpstr>
      <vt:lpstr>PowerPoint Presentation</vt:lpstr>
    </vt:vector>
  </TitlesOfParts>
  <Company>University of Waterloo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Pope, Michael</dc:creator>
  <cp:lastModifiedBy>Kilambi, Anirudh</cp:lastModifiedBy>
  <cp:revision>816</cp:revision>
  <cp:lastPrinted>2020-09-07T22:59:51Z</cp:lastPrinted>
  <dcterms:created xsi:type="dcterms:W3CDTF">2016-01-04T17:55:52Z</dcterms:created>
  <dcterms:modified xsi:type="dcterms:W3CDTF">2024-01-09T18:03:22Z</dcterms:modified>
</cp:coreProperties>
</file>